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48"/>
  </p:notesMasterIdLst>
  <p:handoutMasterIdLst>
    <p:handoutMasterId r:id="rId49"/>
  </p:handoutMasterIdLst>
  <p:sldIdLst>
    <p:sldId id="258" r:id="rId3"/>
    <p:sldId id="348" r:id="rId4"/>
    <p:sldId id="306" r:id="rId5"/>
    <p:sldId id="271" r:id="rId6"/>
    <p:sldId id="273" r:id="rId7"/>
    <p:sldId id="272" r:id="rId8"/>
    <p:sldId id="319" r:id="rId9"/>
    <p:sldId id="342" r:id="rId10"/>
    <p:sldId id="275" r:id="rId11"/>
    <p:sldId id="341" r:id="rId12"/>
    <p:sldId id="320" r:id="rId13"/>
    <p:sldId id="321" r:id="rId14"/>
    <p:sldId id="277" r:id="rId15"/>
    <p:sldId id="307" r:id="rId16"/>
    <p:sldId id="278" r:id="rId17"/>
    <p:sldId id="274" r:id="rId18"/>
    <p:sldId id="305" r:id="rId19"/>
    <p:sldId id="280" r:id="rId20"/>
    <p:sldId id="282" r:id="rId21"/>
    <p:sldId id="281" r:id="rId22"/>
    <p:sldId id="355" r:id="rId23"/>
    <p:sldId id="285" r:id="rId24"/>
    <p:sldId id="288" r:id="rId25"/>
    <p:sldId id="324" r:id="rId26"/>
    <p:sldId id="325" r:id="rId27"/>
    <p:sldId id="289" r:id="rId28"/>
    <p:sldId id="327" r:id="rId29"/>
    <p:sldId id="336" r:id="rId30"/>
    <p:sldId id="328" r:id="rId31"/>
    <p:sldId id="329" r:id="rId32"/>
    <p:sldId id="331" r:id="rId33"/>
    <p:sldId id="333" r:id="rId34"/>
    <p:sldId id="332" r:id="rId35"/>
    <p:sldId id="349" r:id="rId36"/>
    <p:sldId id="350" r:id="rId37"/>
    <p:sldId id="291" r:id="rId38"/>
    <p:sldId id="353" r:id="rId39"/>
    <p:sldId id="338" r:id="rId40"/>
    <p:sldId id="351" r:id="rId41"/>
    <p:sldId id="354" r:id="rId42"/>
    <p:sldId id="312" r:id="rId43"/>
    <p:sldId id="339" r:id="rId44"/>
    <p:sldId id="313" r:id="rId45"/>
    <p:sldId id="352" r:id="rId46"/>
    <p:sldId id="31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98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01" d="100"/>
          <a:sy n="101" d="100"/>
        </p:scale>
        <p:origin x="126" y="360"/>
      </p:cViewPr>
      <p:guideLst/>
    </p:cSldViewPr>
  </p:slideViewPr>
  <p:notesTextViewPr>
    <p:cViewPr>
      <p:scale>
        <a:sx n="1" d="1"/>
        <a:sy n="1" d="1"/>
      </p:scale>
      <p:origin x="0" y="0"/>
    </p:cViewPr>
  </p:notesTextViewPr>
  <p:notesViewPr>
    <p:cSldViewPr snapToGrid="0">
      <p:cViewPr varScale="1">
        <p:scale>
          <a:sx n="66" d="100"/>
          <a:sy n="66"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Email</a:t>
            </a:r>
            <a:r>
              <a:rPr lang="en-US" baseline="0" dirty="0" smtClean="0"/>
              <a:t> Marketing Benchmarks</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Open</c:v>
                </c:pt>
              </c:strCache>
            </c:strRef>
          </c:tx>
          <c:spPr>
            <a:solidFill>
              <a:schemeClr val="accent1"/>
            </a:solidFill>
            <a:ln>
              <a:noFill/>
            </a:ln>
            <a:effectLst/>
          </c:spPr>
          <c:invertIfNegative val="0"/>
          <c:cat>
            <c:strRef>
              <c:f>Sheet1!$A$2:$A$6</c:f>
              <c:strCache>
                <c:ptCount val="5"/>
                <c:pt idx="0">
                  <c:v>Non-Profit</c:v>
                </c:pt>
                <c:pt idx="1">
                  <c:v>Education</c:v>
                </c:pt>
                <c:pt idx="2">
                  <c:v>Professional Services</c:v>
                </c:pt>
                <c:pt idx="3">
                  <c:v>Religion</c:v>
                </c:pt>
                <c:pt idx="4">
                  <c:v>Daily Deals E-coupons</c:v>
                </c:pt>
              </c:strCache>
            </c:strRef>
          </c:cat>
          <c:val>
            <c:numRef>
              <c:f>Sheet1!$B$2:$B$6</c:f>
              <c:numCache>
                <c:formatCode>0.00%</c:formatCode>
                <c:ptCount val="5"/>
                <c:pt idx="0">
                  <c:v>0.25380000000000003</c:v>
                </c:pt>
                <c:pt idx="1">
                  <c:v>0.22109999999999999</c:v>
                </c:pt>
                <c:pt idx="2">
                  <c:v>0.21010000000000001</c:v>
                </c:pt>
                <c:pt idx="3">
                  <c:v>0.26290000000000002</c:v>
                </c:pt>
                <c:pt idx="4">
                  <c:v>0.13700000000000001</c:v>
                </c:pt>
              </c:numCache>
            </c:numRef>
          </c:val>
        </c:ser>
        <c:ser>
          <c:idx val="1"/>
          <c:order val="1"/>
          <c:tx>
            <c:strRef>
              <c:f>Sheet1!$C$1</c:f>
              <c:strCache>
                <c:ptCount val="1"/>
                <c:pt idx="0">
                  <c:v>Click</c:v>
                </c:pt>
              </c:strCache>
            </c:strRef>
          </c:tx>
          <c:spPr>
            <a:solidFill>
              <a:schemeClr val="accent2"/>
            </a:solidFill>
            <a:ln>
              <a:noFill/>
            </a:ln>
            <a:effectLst/>
          </c:spPr>
          <c:invertIfNegative val="0"/>
          <c:cat>
            <c:strRef>
              <c:f>Sheet1!$A$2:$A$6</c:f>
              <c:strCache>
                <c:ptCount val="5"/>
                <c:pt idx="0">
                  <c:v>Non-Profit</c:v>
                </c:pt>
                <c:pt idx="1">
                  <c:v>Education</c:v>
                </c:pt>
                <c:pt idx="2">
                  <c:v>Professional Services</c:v>
                </c:pt>
                <c:pt idx="3">
                  <c:v>Religion</c:v>
                </c:pt>
                <c:pt idx="4">
                  <c:v>Daily Deals E-coupons</c:v>
                </c:pt>
              </c:strCache>
            </c:strRef>
          </c:cat>
          <c:val>
            <c:numRef>
              <c:f>Sheet1!$C$2:$C$6</c:f>
              <c:numCache>
                <c:formatCode>0.00%</c:formatCode>
                <c:ptCount val="5"/>
                <c:pt idx="0">
                  <c:v>2.8799999999999999E-2</c:v>
                </c:pt>
                <c:pt idx="1">
                  <c:v>2.41E-2</c:v>
                </c:pt>
                <c:pt idx="2">
                  <c:v>2.7E-2</c:v>
                </c:pt>
                <c:pt idx="3">
                  <c:v>3.3000000000000002E-2</c:v>
                </c:pt>
                <c:pt idx="4">
                  <c:v>1.84E-2</c:v>
                </c:pt>
              </c:numCache>
            </c:numRef>
          </c:val>
        </c:ser>
        <c:ser>
          <c:idx val="2"/>
          <c:order val="2"/>
          <c:tx>
            <c:strRef>
              <c:f>Sheet1!$D$1</c:f>
              <c:strCache>
                <c:ptCount val="1"/>
                <c:pt idx="0">
                  <c:v>Bounce</c:v>
                </c:pt>
              </c:strCache>
            </c:strRef>
          </c:tx>
          <c:spPr>
            <a:solidFill>
              <a:schemeClr val="accent3"/>
            </a:solidFill>
            <a:ln>
              <a:noFill/>
            </a:ln>
            <a:effectLst/>
          </c:spPr>
          <c:invertIfNegative val="0"/>
          <c:cat>
            <c:strRef>
              <c:f>Sheet1!$A$2:$A$6</c:f>
              <c:strCache>
                <c:ptCount val="5"/>
                <c:pt idx="0">
                  <c:v>Non-Profit</c:v>
                </c:pt>
                <c:pt idx="1">
                  <c:v>Education</c:v>
                </c:pt>
                <c:pt idx="2">
                  <c:v>Professional Services</c:v>
                </c:pt>
                <c:pt idx="3">
                  <c:v>Religion</c:v>
                </c:pt>
                <c:pt idx="4">
                  <c:v>Daily Deals E-coupons</c:v>
                </c:pt>
              </c:strCache>
            </c:strRef>
          </c:cat>
          <c:val>
            <c:numRef>
              <c:f>Sheet1!$D$2:$D$6</c:f>
              <c:numCache>
                <c:formatCode>0.00%</c:formatCode>
                <c:ptCount val="5"/>
                <c:pt idx="0">
                  <c:v>5.3E-3</c:v>
                </c:pt>
                <c:pt idx="1">
                  <c:v>5.4000000000000003E-3</c:v>
                </c:pt>
                <c:pt idx="2">
                  <c:v>9.4000000000000004E-3</c:v>
                </c:pt>
                <c:pt idx="3">
                  <c:v>2.2000000000000001E-3</c:v>
                </c:pt>
                <c:pt idx="4">
                  <c:v>1.2999999999999999E-3</c:v>
                </c:pt>
              </c:numCache>
            </c:numRef>
          </c:val>
        </c:ser>
        <c:dLbls>
          <c:showLegendKey val="0"/>
          <c:showVal val="0"/>
          <c:showCatName val="0"/>
          <c:showSerName val="0"/>
          <c:showPercent val="0"/>
          <c:showBubbleSize val="0"/>
        </c:dLbls>
        <c:gapWidth val="219"/>
        <c:overlap val="-27"/>
        <c:axId val="291954256"/>
        <c:axId val="291954816"/>
      </c:barChart>
      <c:catAx>
        <c:axId val="29195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1954816"/>
        <c:crosses val="autoZero"/>
        <c:auto val="1"/>
        <c:lblAlgn val="ctr"/>
        <c:lblOffset val="100"/>
        <c:noMultiLvlLbl val="0"/>
      </c:catAx>
      <c:valAx>
        <c:axId val="2919548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19542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BDA6D-DC69-4DCE-BAF7-6763517D3376}" type="datetimeFigureOut">
              <a:rPr lang="en-US"/>
              <a:t>8/23/2016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77E94-A6AB-4E02-8E43-E89F9CF4757F}" type="slidenum">
              <a:rPr/>
              <a:t>‹#›</a:t>
            </a:fld>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6C43-988E-4257-9A1C-C162EF036D58}" type="datetimeFigureOut">
              <a:rPr lang="en-US"/>
              <a:t>8/23/2016</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1D0-8E1B-49C7-849B-A28568D94497}" type="slidenum">
              <a:rPr/>
              <a:t>‹#›</a:t>
            </a:fld>
            <a:endParaRPr/>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14" r="4945"/>
          <a:stretch/>
        </p:blipFill>
        <p:spPr>
          <a:xfrm>
            <a:off x="0" y="-4572"/>
            <a:ext cx="12192000" cy="6858000"/>
          </a:xfrm>
          <a:prstGeom prst="rect">
            <a:avLst/>
          </a:prstGeom>
        </p:spPr>
      </p:pic>
      <p:sp>
        <p:nvSpPr>
          <p:cNvPr id="10" name="Rectangle 9"/>
          <p:cNvSpPr/>
          <p:nvPr/>
        </p:nvSpPr>
        <p:spPr>
          <a:xfrm>
            <a:off x="2832533" y="4462272"/>
            <a:ext cx="9359467"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hasCustomPrompt="1"/>
          </p:nvPr>
        </p:nvSpPr>
        <p:spPr bwMode="black">
          <a:xfrm>
            <a:off x="3642431" y="1595500"/>
            <a:ext cx="8340160" cy="2387600"/>
          </a:xfrm>
        </p:spPr>
        <p:txBody>
          <a:bodyPr anchor="b"/>
          <a:lstStyle>
            <a:lvl1pPr algn="l">
              <a:lnSpc>
                <a:spcPct val="90000"/>
              </a:lnSpc>
              <a:defRPr sz="6000" b="1">
                <a:solidFill>
                  <a:schemeClr val="tx1"/>
                </a:solidFill>
              </a:defRPr>
            </a:lvl1pPr>
          </a:lstStyle>
          <a:p>
            <a:r>
              <a:rPr lang="en-US" dirty="0" smtClean="0"/>
              <a:t>Event Marketing on a Shoestring</a:t>
            </a:r>
            <a:endParaRPr dirty="0"/>
          </a:p>
        </p:txBody>
      </p:sp>
      <p:sp>
        <p:nvSpPr>
          <p:cNvPr id="3" name="Subtitle 2"/>
          <p:cNvSpPr>
            <a:spLocks noGrp="1"/>
          </p:cNvSpPr>
          <p:nvPr>
            <p:ph type="subTitle" idx="1" hasCustomPrompt="1"/>
          </p:nvPr>
        </p:nvSpPr>
        <p:spPr>
          <a:xfrm>
            <a:off x="3175199" y="4538659"/>
            <a:ext cx="8500062" cy="865321"/>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Presented by: </a:t>
            </a:r>
            <a:r>
              <a:rPr lang="en-US" dirty="0" err="1" smtClean="0"/>
              <a:t>Shainy</a:t>
            </a:r>
            <a:r>
              <a:rPr lang="en-US" dirty="0" smtClean="0"/>
              <a:t> Edelman | Click Consulting</a:t>
            </a:r>
            <a:endParaRPr dirty="0"/>
          </a:p>
        </p:txBody>
      </p:sp>
      <p:sp>
        <p:nvSpPr>
          <p:cNvPr id="6" name="Half Frame 5"/>
          <p:cNvSpPr/>
          <p:nvPr userDrawn="1"/>
        </p:nvSpPr>
        <p:spPr>
          <a:xfrm>
            <a:off x="2832533" y="1362221"/>
            <a:ext cx="2032253" cy="1906977"/>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1280160" y="6356350"/>
            <a:ext cx="1971947" cy="365125"/>
          </a:xfrm>
          <a:prstGeom prst="rect">
            <a:avLst/>
          </a:prstGeom>
        </p:spPr>
        <p:txBody>
          <a:bodyPr/>
          <a:lstStyle/>
          <a:p>
            <a:fld id="{2CCFE9AC-F15C-4FA0-A6F1-298829FA691D}" type="datetimeFigureOut">
              <a:rPr lang="en-US"/>
              <a:t>8/23/2016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939894" y="6356350"/>
            <a:ext cx="1968898" cy="365125"/>
          </a:xfrm>
          <a:prstGeom prst="rect">
            <a:avLst/>
          </a:prstGeom>
        </p:spPr>
        <p:txBody>
          <a:bodyPr/>
          <a:lstStyle/>
          <a:p>
            <a:fld id="{BD266BE7-899D-4075-917F-DBDE33B6B692}" type="slidenum">
              <a:rPr/>
              <a:t>‹#›</a:t>
            </a:fld>
            <a:endParaRPr/>
          </a:p>
        </p:txBody>
      </p:sp>
    </p:spTree>
    <p:extLst>
      <p:ext uri="{BB962C8B-B14F-4D97-AF65-F5344CB8AC3E}">
        <p14:creationId xmlns:p14="http://schemas.microsoft.com/office/powerpoint/2010/main" val="266440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78199" y="462249"/>
            <a:ext cx="9693088" cy="57147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378199" y="6356350"/>
            <a:ext cx="1971947" cy="365125"/>
          </a:xfrm>
          <a:prstGeom prst="rect">
            <a:avLst/>
          </a:prstGeom>
        </p:spPr>
        <p:txBody>
          <a:bodyPr/>
          <a:lstStyle/>
          <a:p>
            <a:fld id="{2CCFE9AC-F15C-4FA0-A6F1-298829FA691D}" type="datetimeFigureOut">
              <a:rPr lang="en-US"/>
              <a:t>8/23/2016</a:t>
            </a:fld>
            <a:endParaRPr/>
          </a:p>
        </p:txBody>
      </p:sp>
      <p:sp>
        <p:nvSpPr>
          <p:cNvPr id="5" name="Footer Placeholder 4"/>
          <p:cNvSpPr>
            <a:spLocks noGrp="1"/>
          </p:cNvSpPr>
          <p:nvPr>
            <p:ph type="ftr" sz="quarter" idx="11"/>
          </p:nvPr>
        </p:nvSpPr>
        <p:spPr>
          <a:xfrm>
            <a:off x="2382374" y="6356350"/>
            <a:ext cx="5687786" cy="365125"/>
          </a:xfrm>
        </p:spPr>
        <p:txBody>
          <a:bodyPr/>
          <a:lstStyle/>
          <a:p>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rot="5400000">
            <a:off x="7523375" y="2743540"/>
            <a:ext cx="6857433" cy="1371487"/>
          </a:xfrm>
          <a:prstGeom prst="rect">
            <a:avLst/>
          </a:prstGeom>
        </p:spPr>
      </p:pic>
      <p:sp>
        <p:nvSpPr>
          <p:cNvPr id="10" name="Rectangle 9"/>
          <p:cNvSpPr/>
          <p:nvPr/>
        </p:nvSpPr>
        <p:spPr>
          <a:xfrm rot="5400000">
            <a:off x="8267671" y="3370131"/>
            <a:ext cx="6858000"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10266348" y="462249"/>
            <a:ext cx="1370886" cy="5714714"/>
          </a:xfrm>
        </p:spPr>
        <p:txBody>
          <a:bodyPr vert="eaVert"/>
          <a:lstStyle/>
          <a:p>
            <a:r>
              <a:rPr lang="en-US" smtClean="0"/>
              <a:t>Click to edit Master title style</a:t>
            </a:r>
            <a:endParaRPr/>
          </a:p>
        </p:txBody>
      </p:sp>
      <p:sp>
        <p:nvSpPr>
          <p:cNvPr id="6" name="Slide Number Placeholder 5"/>
          <p:cNvSpPr>
            <a:spLocks noGrp="1"/>
          </p:cNvSpPr>
          <p:nvPr>
            <p:ph type="sldNum" sz="quarter" idx="12"/>
          </p:nvPr>
        </p:nvSpPr>
        <p:spPr>
          <a:xfrm>
            <a:off x="8102389" y="6356350"/>
            <a:ext cx="1968898" cy="365125"/>
          </a:xfrm>
          <a:prstGeom prst="rect">
            <a:avLst/>
          </a:prstGeom>
        </p:spPr>
        <p:txBody>
          <a:bodyPr/>
          <a:lstStyle/>
          <a:p>
            <a:fld id="{BD266BE7-899D-4075-917F-DBDE33B6B692}" type="slidenum">
              <a:rPr/>
              <a:t>‹#›</a:t>
            </a:fld>
            <a:endParaRPr/>
          </a:p>
        </p:txBody>
      </p:sp>
    </p:spTree>
    <p:extLst>
      <p:ext uri="{BB962C8B-B14F-4D97-AF65-F5344CB8AC3E}">
        <p14:creationId xmlns:p14="http://schemas.microsoft.com/office/powerpoint/2010/main" val="30294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1280160" y="2190750"/>
            <a:ext cx="9628632" cy="3792040"/>
          </a:xfrm>
        </p:spPr>
        <p:txBody>
          <a:bodyPr/>
          <a:lstStyle>
            <a:lvl1pPr marL="228600" indent="-228600">
              <a:lnSpc>
                <a:spcPct val="110000"/>
              </a:lnSpc>
              <a:spcAft>
                <a:spcPts val="600"/>
              </a:spcAft>
              <a:buClr>
                <a:schemeClr val="accent3">
                  <a:lumMod val="75000"/>
                </a:schemeClr>
              </a:buClr>
              <a:buFont typeface="Arial" panose="020B0604020202020204" pitchFamily="34" charset="0"/>
              <a:buChar char="•"/>
              <a:defRPr/>
            </a:lvl1pPr>
            <a:lvl2pPr marL="685800" indent="-228600">
              <a:lnSpc>
                <a:spcPct val="110000"/>
              </a:lnSpc>
              <a:spcAft>
                <a:spcPts val="600"/>
              </a:spcAft>
              <a:buClr>
                <a:schemeClr val="accent3">
                  <a:lumMod val="75000"/>
                </a:schemeClr>
              </a:buClr>
              <a:buFont typeface="Arial" panose="020B0604020202020204" pitchFamily="34" charset="0"/>
              <a:buChar char="•"/>
              <a:defRPr/>
            </a:lvl2pPr>
            <a:lvl3pPr marL="1143000" indent="-228600">
              <a:lnSpc>
                <a:spcPct val="110000"/>
              </a:lnSpc>
              <a:spcAft>
                <a:spcPts val="600"/>
              </a:spcAft>
              <a:buClr>
                <a:schemeClr val="accent3">
                  <a:lumMod val="75000"/>
                </a:schemeClr>
              </a:buClr>
              <a:buFont typeface="Arial" panose="020B0604020202020204" pitchFamily="34" charset="0"/>
              <a:buChar char="•"/>
              <a:defRPr/>
            </a:lvl3pPr>
            <a:lvl4pPr marL="1600200" indent="-228600">
              <a:lnSpc>
                <a:spcPct val="110000"/>
              </a:lnSpc>
              <a:spcAft>
                <a:spcPts val="600"/>
              </a:spcAft>
              <a:buClr>
                <a:schemeClr val="accent3">
                  <a:lumMod val="75000"/>
                </a:schemeClr>
              </a:buClr>
              <a:buFont typeface="Arial" panose="020B0604020202020204" pitchFamily="34" charset="0"/>
              <a:buChar char="•"/>
              <a:defRPr/>
            </a:lvl4pPr>
            <a:lvl5pPr marL="2057400" indent="-228600">
              <a:lnSpc>
                <a:spcPct val="110000"/>
              </a:lnSpc>
              <a:spcAft>
                <a:spcPts val="600"/>
              </a:spcAft>
              <a:buClr>
                <a:schemeClr val="accent3">
                  <a:lumMod val="75000"/>
                </a:schemeClr>
              </a:buClr>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7" name="Date Placeholder 6"/>
          <p:cNvSpPr>
            <a:spLocks noGrp="1"/>
          </p:cNvSpPr>
          <p:nvPr>
            <p:ph type="dt" sz="half" idx="10"/>
          </p:nvPr>
        </p:nvSpPr>
        <p:spPr>
          <a:xfrm>
            <a:off x="1280160" y="6356350"/>
            <a:ext cx="1971947" cy="365125"/>
          </a:xfrm>
          <a:prstGeom prst="rect">
            <a:avLst/>
          </a:prstGeom>
        </p:spPr>
        <p:txBody>
          <a:bodyPr/>
          <a:lstStyle/>
          <a:p>
            <a:fld id="{2CCFE9AC-F15C-4FA0-A6F1-298829FA691D}" type="datetimeFigureOut">
              <a:rPr lang="en-US" smtClean="0"/>
              <a:t>8/23/2016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8939894" y="6356350"/>
            <a:ext cx="1968898" cy="365125"/>
          </a:xfrm>
          <a:prstGeom prst="rect">
            <a:avLst/>
          </a:prstGeom>
        </p:spPr>
        <p:txBody>
          <a:bodyPr/>
          <a:lstStyle/>
          <a:p>
            <a:fld id="{BD266BE7-899D-4075-917F-DBDE33B6B692}" type="slidenum">
              <a:rPr lang="en-US" smtClean="0"/>
              <a:t>‹#›</a:t>
            </a:fld>
            <a:endParaRPr lang="en-US" dirty="0"/>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3502152" y="4462272"/>
            <a:ext cx="7315200" cy="1719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bwMode="black">
          <a:xfrm>
            <a:off x="3838015" y="658346"/>
            <a:ext cx="6597464" cy="3664417"/>
          </a:xfrm>
        </p:spPr>
        <p:txBody>
          <a:bodyPr anchor="b">
            <a:normAutofit/>
          </a:bodyPr>
          <a:lstStyle>
            <a:lvl1pPr>
              <a:lnSpc>
                <a:spcPct val="90000"/>
              </a:lnSpc>
              <a:defRPr sz="5000" b="1">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3838014" y="4589463"/>
            <a:ext cx="6597465" cy="1500187"/>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280160" y="6356350"/>
            <a:ext cx="1971947" cy="365125"/>
          </a:xfrm>
          <a:prstGeom prst="rect">
            <a:avLst/>
          </a:prstGeom>
        </p:spPr>
        <p:txBody>
          <a:bodyPr/>
          <a:lstStyle/>
          <a:p>
            <a:fld id="{2CCFE9AC-F15C-4FA0-A6F1-298829FA691D}" type="datetimeFigureOut">
              <a:rPr lang="en-US"/>
              <a:t>8/23/2016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939894" y="6356350"/>
            <a:ext cx="1968898" cy="365125"/>
          </a:xfrm>
          <a:prstGeom prst="rect">
            <a:avLst/>
          </a:prstGeom>
        </p:spPr>
        <p:txBody>
          <a:bodyPr/>
          <a:lstStyle/>
          <a:p>
            <a:fld id="{BD266BE7-899D-4075-917F-DBDE33B6B692}" type="slidenum">
              <a:rPr/>
              <a:t>‹#›</a:t>
            </a:fld>
            <a:endParaRPr/>
          </a:p>
        </p:txBody>
      </p:sp>
    </p:spTree>
    <p:extLst>
      <p:ext uri="{BB962C8B-B14F-4D97-AF65-F5344CB8AC3E}">
        <p14:creationId xmlns:p14="http://schemas.microsoft.com/office/powerpoint/2010/main" val="428245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80160" y="2194560"/>
            <a:ext cx="4489704" cy="3986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415368" y="2194560"/>
            <a:ext cx="4493424" cy="3986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a:xfrm>
            <a:off x="1280160" y="6356350"/>
            <a:ext cx="1971947" cy="365125"/>
          </a:xfrm>
          <a:prstGeom prst="rect">
            <a:avLst/>
          </a:prstGeom>
        </p:spPr>
        <p:txBody>
          <a:bodyPr/>
          <a:lstStyle/>
          <a:p>
            <a:fld id="{2CCFE9AC-F15C-4FA0-A6F1-298829FA691D}" type="datetimeFigureOut">
              <a:rPr lang="en-US"/>
              <a:t>8/23/2016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a:xfrm>
            <a:off x="8939894" y="6356350"/>
            <a:ext cx="1968898" cy="365125"/>
          </a:xfrm>
          <a:prstGeom prst="rect">
            <a:avLst/>
          </a:prstGeom>
        </p:spPr>
        <p:txBody>
          <a:bodyPr/>
          <a:lstStyle/>
          <a:p>
            <a:fld id="{BD266BE7-899D-4075-917F-DBDE33B6B692}" type="slidenum">
              <a:rPr/>
              <a:t>‹#›</a:t>
            </a:fld>
            <a:endParaRPr/>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280160"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80160" y="2743194"/>
            <a:ext cx="4489704" cy="3433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419088"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419088" y="2743194"/>
            <a:ext cx="4489704" cy="34337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a:xfrm>
            <a:off x="1280160" y="6356350"/>
            <a:ext cx="1971947" cy="365125"/>
          </a:xfrm>
          <a:prstGeom prst="rect">
            <a:avLst/>
          </a:prstGeom>
        </p:spPr>
        <p:txBody>
          <a:bodyPr/>
          <a:lstStyle/>
          <a:p>
            <a:fld id="{2CCFE9AC-F15C-4FA0-A6F1-298829FA691D}" type="datetimeFigureOut">
              <a:rPr lang="en-US"/>
              <a:t>8/23/2016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a:xfrm>
            <a:off x="8939894" y="6356350"/>
            <a:ext cx="1968898" cy="365125"/>
          </a:xfrm>
          <a:prstGeom prst="rect">
            <a:avLst/>
          </a:prstGeom>
        </p:spPr>
        <p:txBody>
          <a:bodyPr/>
          <a:lstStyle/>
          <a:p>
            <a:fld id="{BD266BE7-899D-4075-917F-DBDE33B6B692}" type="slidenum">
              <a:rPr/>
              <a:t>‹#›</a:t>
            </a:fld>
            <a:endParaRP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a:xfrm>
            <a:off x="1280160" y="6356350"/>
            <a:ext cx="1971947" cy="365125"/>
          </a:xfrm>
          <a:prstGeom prst="rect">
            <a:avLst/>
          </a:prstGeom>
        </p:spPr>
        <p:txBody>
          <a:bodyPr/>
          <a:lstStyle/>
          <a:p>
            <a:fld id="{2CCFE9AC-F15C-4FA0-A6F1-298829FA691D}" type="datetimeFigureOut">
              <a:rPr lang="en-US"/>
              <a:t>8/23/2016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a:xfrm>
            <a:off x="8939894" y="6356350"/>
            <a:ext cx="1968898" cy="365125"/>
          </a:xfrm>
          <a:prstGeom prst="rect">
            <a:avLst/>
          </a:prstGeom>
        </p:spPr>
        <p:txBody>
          <a:bodyPr/>
          <a:lstStyle/>
          <a:p>
            <a:fld id="{BD266BE7-899D-4075-917F-DBDE33B6B692}" type="slidenum">
              <a:rPr/>
              <a:t>‹#›</a:t>
            </a:fld>
            <a:endParaRPr/>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80160" y="6356350"/>
            <a:ext cx="1971947" cy="365125"/>
          </a:xfrm>
          <a:prstGeom prst="rect">
            <a:avLst/>
          </a:prstGeom>
        </p:spPr>
        <p:txBody>
          <a:bodyPr/>
          <a:lstStyle/>
          <a:p>
            <a:fld id="{2CCFE9AC-F15C-4FA0-A6F1-298829FA691D}" type="datetimeFigureOut">
              <a:rPr lang="en-US"/>
              <a:t>8/23/2016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a:xfrm>
            <a:off x="8939894" y="6356350"/>
            <a:ext cx="1968898" cy="365125"/>
          </a:xfrm>
          <a:prstGeom prst="rect">
            <a:avLst/>
          </a:prstGeom>
        </p:spPr>
        <p:txBody>
          <a:bodyPr/>
          <a:lstStyle/>
          <a:p>
            <a:fld id="{BD266BE7-899D-4075-917F-DBDE33B6B692}" type="slidenum">
              <a:rPr/>
              <a:t>‹#›</a:t>
            </a:fld>
            <a:endParaRP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smtClean="0"/>
              <a:t>Click to edit Master title style</a:t>
            </a:r>
            <a:endParaRPr/>
          </a:p>
        </p:txBody>
      </p:sp>
      <p:sp>
        <p:nvSpPr>
          <p:cNvPr id="3" name="Content Placeholder 2"/>
          <p:cNvSpPr>
            <a:spLocks noGrp="1"/>
          </p:cNvSpPr>
          <p:nvPr>
            <p:ph idx="1"/>
          </p:nvPr>
        </p:nvSpPr>
        <p:spPr>
          <a:xfrm>
            <a:off x="5518896" y="2465294"/>
            <a:ext cx="5389895" cy="4392706"/>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291818" y="2465294"/>
            <a:ext cx="3834874" cy="3711669"/>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1280160" y="6356350"/>
            <a:ext cx="1971947" cy="365125"/>
          </a:xfrm>
          <a:prstGeom prst="rect">
            <a:avLst/>
          </a:prstGeom>
        </p:spPr>
        <p:txBody>
          <a:bodyPr/>
          <a:lstStyle/>
          <a:p>
            <a:fld id="{2CCFE9AC-F15C-4FA0-A6F1-298829FA691D}" type="datetimeFigureOut">
              <a:rPr lang="en-US"/>
              <a:t>8/23/2016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a:xfrm>
            <a:off x="8939894" y="6356350"/>
            <a:ext cx="1968898" cy="365125"/>
          </a:xfrm>
          <a:prstGeom prst="rect">
            <a:avLst/>
          </a:prstGeom>
        </p:spPr>
        <p:txBody>
          <a:bodyPr/>
          <a:lstStyle/>
          <a:p>
            <a:fld id="{BD266BE7-899D-4075-917F-DBDE33B6B692}" type="slidenum">
              <a:rPr/>
              <a:t>‹#›</a:t>
            </a:fld>
            <a:endParaRPr/>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smtClean="0"/>
              <a:t>Click to edit Master title style</a:t>
            </a:r>
            <a:endParaRPr/>
          </a:p>
        </p:txBody>
      </p:sp>
      <p:sp>
        <p:nvSpPr>
          <p:cNvPr id="3" name="Picture Placeholder 2"/>
          <p:cNvSpPr>
            <a:spLocks noGrp="1"/>
          </p:cNvSpPr>
          <p:nvPr>
            <p:ph type="pic" idx="1"/>
          </p:nvPr>
        </p:nvSpPr>
        <p:spPr>
          <a:xfrm>
            <a:off x="5518896" y="1828456"/>
            <a:ext cx="5389895" cy="5029544"/>
          </a:xfrm>
        </p:spPr>
        <p:txBody>
          <a:bodyPr tIns="13716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291819" y="2465293"/>
            <a:ext cx="3834874" cy="3711669"/>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1280160" y="6356350"/>
            <a:ext cx="1971947" cy="365125"/>
          </a:xfrm>
          <a:prstGeom prst="rect">
            <a:avLst/>
          </a:prstGeom>
        </p:spPr>
        <p:txBody>
          <a:bodyPr/>
          <a:lstStyle/>
          <a:p>
            <a:fld id="{2CCFE9AC-F15C-4FA0-A6F1-298829FA691D}" type="datetimeFigureOut">
              <a:rPr lang="en-US"/>
              <a:t>8/23/2016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a:xfrm>
            <a:off x="8939894" y="6356350"/>
            <a:ext cx="1968898" cy="365125"/>
          </a:xfrm>
          <a:prstGeom prst="rect">
            <a:avLst/>
          </a:prstGeom>
        </p:spPr>
        <p:txBody>
          <a:bodyPr/>
          <a:lstStyle/>
          <a:p>
            <a:fld id="{BD266BE7-899D-4075-917F-DBDE33B6B692}" type="slidenum">
              <a:rPr/>
              <a:t>‹#›</a:t>
            </a:fld>
            <a:endParaRPr/>
          </a:p>
        </p:txBody>
      </p:sp>
    </p:spTree>
    <p:extLst>
      <p:ext uri="{BB962C8B-B14F-4D97-AF65-F5344CB8AC3E}">
        <p14:creationId xmlns:p14="http://schemas.microsoft.com/office/powerpoint/2010/main" val="416136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a:xfrm>
            <a:off x="0" y="30423"/>
            <a:ext cx="12192000" cy="1371256"/>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ectangle 8"/>
          <p:cNvSpPr/>
          <p:nvPr/>
        </p:nvSpPr>
        <p:spPr>
          <a:xfrm flipV="1">
            <a:off x="0" y="-3964"/>
            <a:ext cx="1218895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bwMode="black">
          <a:xfrm>
            <a:off x="1280160" y="55651"/>
            <a:ext cx="9628632" cy="1362113"/>
          </a:xfrm>
          <a:prstGeom prst="rect">
            <a:avLst/>
          </a:prstGeom>
        </p:spPr>
        <p:txBody>
          <a:bodyPr vert="horz" lIns="91440" tIns="45720" rIns="91440" bIns="45720" rtlCol="0" anchor="ctr">
            <a:normAutofit/>
          </a:bodyPr>
          <a:lstStyle/>
          <a:p>
            <a:r>
              <a:rPr lang="en-US" dirty="0" smtClean="0"/>
              <a:t>Click to edit Master title style</a:t>
            </a:r>
            <a:endParaRPr dirty="0"/>
          </a:p>
        </p:txBody>
      </p:sp>
      <p:sp>
        <p:nvSpPr>
          <p:cNvPr id="3" name="Text Placeholder 2"/>
          <p:cNvSpPr>
            <a:spLocks noGrp="1"/>
          </p:cNvSpPr>
          <p:nvPr>
            <p:ph type="body" idx="1"/>
          </p:nvPr>
        </p:nvSpPr>
        <p:spPr>
          <a:xfrm>
            <a:off x="1280160" y="1905528"/>
            <a:ext cx="9628632" cy="398621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3"/>
          </p:nvPr>
        </p:nvSpPr>
        <p:spPr>
          <a:xfrm>
            <a:off x="1280160" y="6356350"/>
            <a:ext cx="962863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dirty="0"/>
          </a:p>
        </p:txBody>
      </p:sp>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908792" y="6288087"/>
            <a:ext cx="1129229" cy="501650"/>
          </a:xfrm>
          <a:prstGeom prst="rect">
            <a:avLst/>
          </a:prstGeom>
        </p:spPr>
      </p:pic>
      <p:sp>
        <p:nvSpPr>
          <p:cNvPr id="8" name="Parallelogram 7"/>
          <p:cNvSpPr/>
          <p:nvPr userDrawn="1"/>
        </p:nvSpPr>
        <p:spPr>
          <a:xfrm>
            <a:off x="9290132" y="0"/>
            <a:ext cx="1936230" cy="1401679"/>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5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8" Type="http://schemas.openxmlformats.org/officeDocument/2006/relationships/hyperlink" Target="http://l.facebook.com/l.php?u=http://tenyad.org/&amp;h=OAQEFNdlOAQHfXz-MEbxn2m0JFTKlqRLTcKAHxpqWlVgP9g&amp;enc=AZO1LphNJtafyqzPqmoS_bPddU988YlIljqFpeUB7rCMCryaRiGIvk76G-8jC5UBQUfQvHIgIaH-QiEjyO8ubF0T1FhM4zJpCdXFujV7x2y1En2sKM5DNyW3AiDsplrMglS4L8cOcVaLL-adMcKbppaGXRJ0_ygJoGRiWa6-LwLpUgCRwunB-EclCzfXn_o3v_KEqOqpE2TLQAD8yM-g-w4t&amp;s=1" TargetMode="External"/><Relationship Id="rId13" Type="http://schemas.openxmlformats.org/officeDocument/2006/relationships/hyperlink" Target="https://www.facebook.com/hashtag/nextweek?source=feed_text&amp;story_id=918115021598750" TargetMode="External"/><Relationship Id="rId3" Type="http://schemas.openxmlformats.org/officeDocument/2006/relationships/image" Target="../media/image19.png"/><Relationship Id="rId7" Type="http://schemas.openxmlformats.org/officeDocument/2006/relationships/hyperlink" Target="https://www.facebook.com/hashtag/nov1?source=feed_text&amp;story_id=915173228559596" TargetMode="External"/><Relationship Id="rId12" Type="http://schemas.openxmlformats.org/officeDocument/2006/relationships/hyperlink" Target="https://www.facebook.com/hashtag/95winners?source=feed_text&amp;story_id=918115021598750"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www.facebook.com/hashtag/tenyadauction?source=feed_text&amp;story_id=915173228559596" TargetMode="External"/><Relationship Id="rId11" Type="http://schemas.openxmlformats.org/officeDocument/2006/relationships/hyperlink" Target="https://www.facebook.com/hashtag/countdown?source=feed_text&amp;story_id=918115021598750" TargetMode="External"/><Relationship Id="rId5" Type="http://schemas.openxmlformats.org/officeDocument/2006/relationships/hyperlink" Target="https://www.facebook.com/hashtag/getyourtickets?source=feed_text&amp;story_id=915173228559596" TargetMode="External"/><Relationship Id="rId10" Type="http://schemas.openxmlformats.org/officeDocument/2006/relationships/hyperlink" Target="https://www.facebook.com/hashtag/nov1?source=feed_text&amp;story_id=918115021598750" TargetMode="External"/><Relationship Id="rId4" Type="http://schemas.openxmlformats.org/officeDocument/2006/relationships/hyperlink" Target="https://www.facebook.com/hashtag/soonerthanyouthink?source=feed_text&amp;story_id=915173228559596" TargetMode="External"/><Relationship Id="rId9" Type="http://schemas.openxmlformats.org/officeDocument/2006/relationships/hyperlink" Target="https://www.facebook.com/hashtag/tenyadauction?source=feed_text&amp;story_id=91811502159875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elp/212291088790957" TargetMode="External"/><Relationship Id="rId2" Type="http://schemas.openxmlformats.org/officeDocument/2006/relationships/hyperlink" Target="http://www.facebook.com/business/help/694386777360892"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gif"/><Relationship Id="rId1" Type="http://schemas.openxmlformats.org/officeDocument/2006/relationships/slideLayout" Target="../slideLayouts/slideLayout2.xml"/><Relationship Id="rId6" Type="http://schemas.openxmlformats.org/officeDocument/2006/relationships/image" Target="../media/image67.gif"/><Relationship Id="rId5" Type="http://schemas.openxmlformats.org/officeDocument/2006/relationships/image" Target="../media/image66.gif"/><Relationship Id="rId4" Type="http://schemas.openxmlformats.org/officeDocument/2006/relationships/image" Target="../media/image65.gif"/></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help/210413455658361" TargetMode="External"/><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jewishwaynecom.clhosting.org/templates/articlecco_cdo/aid/3165501/jewish/RSVP-for-Whiskey-Tasting/lang/e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shainy@ClickConsultingServices.com" TargetMode="External"/><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hyperlink" Target="http://www.facebook.com/ClickConsulting" TargetMode="External"/><Relationship Id="rId4" Type="http://schemas.openxmlformats.org/officeDocument/2006/relationships/hyperlink" Target="http://www.clickconsultingservice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12921" y="1595500"/>
            <a:ext cx="7669670" cy="2387600"/>
          </a:xfrm>
        </p:spPr>
        <p:txBody>
          <a:bodyPr>
            <a:normAutofit/>
          </a:bodyPr>
          <a:lstStyle/>
          <a:p>
            <a:r>
              <a:rPr lang="en-US" dirty="0" smtClean="0">
                <a:solidFill>
                  <a:schemeClr val="tx2">
                    <a:lumMod val="75000"/>
                    <a:lumOff val="25000"/>
                  </a:schemeClr>
                </a:solidFill>
              </a:rPr>
              <a:t>Event Marketing</a:t>
            </a:r>
            <a:r>
              <a:rPr lang="en-US" dirty="0">
                <a:solidFill>
                  <a:schemeClr val="tx2">
                    <a:lumMod val="75000"/>
                    <a:lumOff val="25000"/>
                  </a:schemeClr>
                </a:solidFill>
              </a:rPr>
              <a:t/>
            </a:r>
            <a:br>
              <a:rPr lang="en-US" dirty="0">
                <a:solidFill>
                  <a:schemeClr val="tx2">
                    <a:lumMod val="75000"/>
                    <a:lumOff val="25000"/>
                  </a:schemeClr>
                </a:solidFill>
              </a:rPr>
            </a:br>
            <a:r>
              <a:rPr lang="en-US" dirty="0" smtClean="0">
                <a:solidFill>
                  <a:schemeClr val="tx2">
                    <a:lumMod val="75000"/>
                    <a:lumOff val="25000"/>
                  </a:schemeClr>
                </a:solidFill>
              </a:rPr>
              <a:t>on a Shoestring</a:t>
            </a:r>
            <a:endParaRPr lang="en-US" dirty="0">
              <a:solidFill>
                <a:schemeClr val="tx2">
                  <a:lumMod val="75000"/>
                  <a:lumOff val="25000"/>
                </a:schemeClr>
              </a:solidFill>
            </a:endParaRPr>
          </a:p>
        </p:txBody>
      </p:sp>
      <p:sp>
        <p:nvSpPr>
          <p:cNvPr id="3" name="Subtitle 2"/>
          <p:cNvSpPr>
            <a:spLocks noGrp="1"/>
          </p:cNvSpPr>
          <p:nvPr>
            <p:ph type="subTitle" idx="1"/>
          </p:nvPr>
        </p:nvSpPr>
        <p:spPr>
          <a:xfrm>
            <a:off x="3183991" y="4767259"/>
            <a:ext cx="8500062" cy="464164"/>
          </a:xfrm>
        </p:spPr>
        <p:txBody>
          <a:bodyPr/>
          <a:lstStyle/>
          <a:p>
            <a:r>
              <a:rPr lang="en-US" dirty="0" smtClean="0"/>
              <a:t>Presented by Shainy Edelman  |  Click Consulting</a:t>
            </a:r>
            <a:endParaRPr lang="en-US" dirty="0"/>
          </a:p>
        </p:txBody>
      </p:sp>
    </p:spTree>
    <p:extLst>
      <p:ext uri="{BB962C8B-B14F-4D97-AF65-F5344CB8AC3E}">
        <p14:creationId xmlns:p14="http://schemas.microsoft.com/office/powerpoint/2010/main" val="17326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Strategy </a:t>
            </a:r>
            <a:br>
              <a:rPr lang="en-US" dirty="0" smtClean="0"/>
            </a:br>
            <a:r>
              <a:rPr lang="en-US" sz="1800" dirty="0" smtClean="0"/>
              <a:t>Pointer #5: </a:t>
            </a:r>
            <a:r>
              <a:rPr lang="en-US" sz="1800" b="1" dirty="0" smtClean="0">
                <a:solidFill>
                  <a:schemeClr val="accent6">
                    <a:lumMod val="60000"/>
                    <a:lumOff val="40000"/>
                  </a:schemeClr>
                </a:solidFill>
              </a:rPr>
              <a:t>Retain </a:t>
            </a:r>
            <a:r>
              <a:rPr lang="en-US" sz="1800" dirty="0" smtClean="0"/>
              <a:t>- Element of Surprise / Reverse the Expected</a:t>
            </a:r>
            <a:endParaRPr lang="en-US" sz="1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944" y="1975585"/>
            <a:ext cx="2817763" cy="3592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4905" y="1975585"/>
            <a:ext cx="2817763" cy="3592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127" y="1975585"/>
            <a:ext cx="2817763" cy="3592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4088" y="1975585"/>
            <a:ext cx="2817763" cy="3592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280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Strategy </a:t>
            </a:r>
            <a:br>
              <a:rPr lang="en-US" dirty="0" smtClean="0"/>
            </a:br>
            <a:r>
              <a:rPr lang="en-US" sz="1800" dirty="0" smtClean="0"/>
              <a:t>Pointer #6: </a:t>
            </a:r>
            <a:r>
              <a:rPr lang="en-US" sz="1800" b="1" dirty="0" smtClean="0">
                <a:solidFill>
                  <a:schemeClr val="accent6">
                    <a:lumMod val="60000"/>
                    <a:lumOff val="40000"/>
                  </a:schemeClr>
                </a:solidFill>
              </a:rPr>
              <a:t>Retain</a:t>
            </a:r>
            <a:r>
              <a:rPr lang="en-US" sz="1800" dirty="0" smtClean="0"/>
              <a:t>- Be a purple cow (Seth Godin)</a:t>
            </a:r>
            <a:endParaRPr lang="en-US" sz="1800" dirty="0"/>
          </a:p>
        </p:txBody>
      </p:sp>
      <p:pic>
        <p:nvPicPr>
          <p:cNvPr id="2" name="Picture 1"/>
          <p:cNvPicPr>
            <a:picLocks noChangeAspect="1"/>
          </p:cNvPicPr>
          <p:nvPr/>
        </p:nvPicPr>
        <p:blipFill>
          <a:blip r:embed="rId2"/>
          <a:stretch>
            <a:fillRect/>
          </a:stretch>
        </p:blipFill>
        <p:spPr>
          <a:xfrm>
            <a:off x="6083795" y="1713616"/>
            <a:ext cx="5933887" cy="4157185"/>
          </a:xfrm>
          <a:prstGeom prst="rect">
            <a:avLst/>
          </a:prstGeom>
        </p:spPr>
      </p:pic>
      <p:pic>
        <p:nvPicPr>
          <p:cNvPr id="4" name="Picture 3"/>
          <p:cNvPicPr>
            <a:picLocks noChangeAspect="1"/>
          </p:cNvPicPr>
          <p:nvPr/>
        </p:nvPicPr>
        <p:blipFill>
          <a:blip r:embed="rId3"/>
          <a:stretch>
            <a:fillRect/>
          </a:stretch>
        </p:blipFill>
        <p:spPr>
          <a:xfrm>
            <a:off x="149906" y="1728462"/>
            <a:ext cx="5933889" cy="4142339"/>
          </a:xfrm>
          <a:prstGeom prst="rect">
            <a:avLst/>
          </a:prstGeom>
        </p:spPr>
      </p:pic>
      <p:sp>
        <p:nvSpPr>
          <p:cNvPr id="5" name="TextBox 4"/>
          <p:cNvSpPr txBox="1"/>
          <p:nvPr/>
        </p:nvSpPr>
        <p:spPr>
          <a:xfrm>
            <a:off x="4334494" y="3930732"/>
            <a:ext cx="1749301" cy="2330594"/>
          </a:xfrm>
          <a:prstGeom prst="rect">
            <a:avLst/>
          </a:prstGeom>
          <a:solidFill>
            <a:schemeClr val="bg2"/>
          </a:solidFill>
        </p:spPr>
        <p:txBody>
          <a:bodyPr wrap="square" rtlCol="0">
            <a:spAutoFit/>
          </a:bodyPr>
          <a:lstStyle/>
          <a:p>
            <a:endParaRPr lang="en-US" dirty="0"/>
          </a:p>
        </p:txBody>
      </p:sp>
      <p:sp>
        <p:nvSpPr>
          <p:cNvPr id="8" name="TextBox 7"/>
          <p:cNvSpPr txBox="1"/>
          <p:nvPr/>
        </p:nvSpPr>
        <p:spPr>
          <a:xfrm>
            <a:off x="10268383" y="3956132"/>
            <a:ext cx="1749301" cy="2330594"/>
          </a:xfrm>
          <a:prstGeom prst="rect">
            <a:avLst/>
          </a:prstGeom>
          <a:solidFill>
            <a:schemeClr val="bg2"/>
          </a:solidFill>
        </p:spPr>
        <p:txBody>
          <a:bodyPr wrap="square" rtlCol="0">
            <a:spAutoFit/>
          </a:bodyPr>
          <a:lstStyle/>
          <a:p>
            <a:endParaRPr lang="en-US" dirty="0"/>
          </a:p>
        </p:txBody>
      </p:sp>
      <p:sp>
        <p:nvSpPr>
          <p:cNvPr id="7" name="TextBox 6"/>
          <p:cNvSpPr txBox="1"/>
          <p:nvPr/>
        </p:nvSpPr>
        <p:spPr>
          <a:xfrm>
            <a:off x="113367" y="5950666"/>
            <a:ext cx="4259227" cy="646331"/>
          </a:xfrm>
          <a:prstGeom prst="rect">
            <a:avLst/>
          </a:prstGeom>
          <a:noFill/>
        </p:spPr>
        <p:txBody>
          <a:bodyPr wrap="square" rtlCol="0">
            <a:spAutoFit/>
          </a:bodyPr>
          <a:lstStyle/>
          <a:p>
            <a:r>
              <a:rPr lang="en-US" sz="1200" dirty="0"/>
              <a:t>COUNTDOWN to AUCTION: 360 hours left.</a:t>
            </a:r>
          </a:p>
          <a:p>
            <a:r>
              <a:rPr lang="en-US" sz="1200" dirty="0"/>
              <a:t>That means only 51 </a:t>
            </a:r>
            <a:r>
              <a:rPr lang="en-US" sz="1200" dirty="0" err="1"/>
              <a:t>fleishig</a:t>
            </a:r>
            <a:r>
              <a:rPr lang="en-US" sz="1200" dirty="0"/>
              <a:t> meals with coffee between them. </a:t>
            </a:r>
            <a:br>
              <a:rPr lang="en-US" sz="1200" dirty="0"/>
            </a:br>
            <a:r>
              <a:rPr lang="en-US" sz="1200" dirty="0">
                <a:hlinkClick r:id="rId4"/>
              </a:rPr>
              <a:t>‪#‎</a:t>
            </a:r>
            <a:r>
              <a:rPr lang="en-US" sz="1200" dirty="0" err="1">
                <a:hlinkClick r:id="rId4"/>
              </a:rPr>
              <a:t>soonerthanyouthink</a:t>
            </a:r>
            <a:r>
              <a:rPr lang="en-US" sz="1200" dirty="0">
                <a:hlinkClick r:id="rId4"/>
              </a:rPr>
              <a:t>‬</a:t>
            </a:r>
            <a:r>
              <a:rPr lang="en-US" sz="1200" dirty="0"/>
              <a:t> </a:t>
            </a:r>
            <a:r>
              <a:rPr lang="en-US" sz="1200" dirty="0">
                <a:hlinkClick r:id="rId5"/>
              </a:rPr>
              <a:t>‪#‎</a:t>
            </a:r>
            <a:r>
              <a:rPr lang="en-US" sz="1200" dirty="0" err="1">
                <a:hlinkClick r:id="rId5"/>
              </a:rPr>
              <a:t>getyourtickets</a:t>
            </a:r>
            <a:r>
              <a:rPr lang="en-US" sz="1200" dirty="0">
                <a:hlinkClick r:id="rId5"/>
              </a:rPr>
              <a:t>‬</a:t>
            </a:r>
            <a:r>
              <a:rPr lang="en-US" sz="1200" dirty="0"/>
              <a:t> </a:t>
            </a:r>
            <a:r>
              <a:rPr lang="en-US" sz="1200" dirty="0">
                <a:hlinkClick r:id="rId6"/>
              </a:rPr>
              <a:t>‪#‎</a:t>
            </a:r>
            <a:r>
              <a:rPr lang="en-US" sz="1200" dirty="0" err="1">
                <a:hlinkClick r:id="rId6"/>
              </a:rPr>
              <a:t>tenyadauction</a:t>
            </a:r>
            <a:r>
              <a:rPr lang="en-US" sz="1200" dirty="0">
                <a:hlinkClick r:id="rId6"/>
              </a:rPr>
              <a:t>‬</a:t>
            </a:r>
            <a:r>
              <a:rPr lang="en-US" sz="1200" dirty="0"/>
              <a:t> </a:t>
            </a:r>
            <a:r>
              <a:rPr lang="en-US" sz="1200" dirty="0">
                <a:hlinkClick r:id="rId7"/>
              </a:rPr>
              <a:t>‪#‎nov1‬</a:t>
            </a:r>
            <a:endParaRPr lang="en-US" sz="1200" dirty="0"/>
          </a:p>
        </p:txBody>
      </p:sp>
      <p:sp>
        <p:nvSpPr>
          <p:cNvPr id="10" name="TextBox 9"/>
          <p:cNvSpPr txBox="1"/>
          <p:nvPr/>
        </p:nvSpPr>
        <p:spPr>
          <a:xfrm>
            <a:off x="6046476" y="5938160"/>
            <a:ext cx="4259227" cy="830997"/>
          </a:xfrm>
          <a:prstGeom prst="rect">
            <a:avLst/>
          </a:prstGeom>
          <a:noFill/>
        </p:spPr>
        <p:txBody>
          <a:bodyPr wrap="square" rtlCol="0">
            <a:spAutoFit/>
          </a:bodyPr>
          <a:lstStyle/>
          <a:p>
            <a:r>
              <a:rPr lang="en-US" sz="1200" dirty="0"/>
              <a:t>If you started walking now from Detroit YOU WOULD BE LATE.</a:t>
            </a:r>
          </a:p>
          <a:p>
            <a:r>
              <a:rPr lang="en-US" sz="1200" dirty="0"/>
              <a:t>1 week left. Auction Nov. 1st</a:t>
            </a:r>
            <a:br>
              <a:rPr lang="en-US" sz="1200" dirty="0"/>
            </a:br>
            <a:r>
              <a:rPr lang="en-US" sz="1200" dirty="0"/>
              <a:t>(HINT: Take a plane. Or buy online at </a:t>
            </a:r>
            <a:r>
              <a:rPr lang="en-US" sz="1200" dirty="0">
                <a:hlinkClick r:id="rId8"/>
              </a:rPr>
              <a:t>tenyad.org</a:t>
            </a:r>
            <a:r>
              <a:rPr lang="en-US" sz="1200" dirty="0"/>
              <a:t>) </a:t>
            </a:r>
            <a:br>
              <a:rPr lang="en-US" sz="1200" dirty="0"/>
            </a:br>
            <a:r>
              <a:rPr lang="en-US" sz="1200" dirty="0">
                <a:hlinkClick r:id="rId9"/>
              </a:rPr>
              <a:t>‪#‎</a:t>
            </a:r>
            <a:r>
              <a:rPr lang="en-US" sz="1200" dirty="0" err="1">
                <a:hlinkClick r:id="rId9"/>
              </a:rPr>
              <a:t>tenyadauction</a:t>
            </a:r>
            <a:r>
              <a:rPr lang="en-US" sz="1200" dirty="0">
                <a:hlinkClick r:id="rId9"/>
              </a:rPr>
              <a:t>‬</a:t>
            </a:r>
            <a:r>
              <a:rPr lang="en-US" sz="1200" dirty="0"/>
              <a:t> </a:t>
            </a:r>
            <a:r>
              <a:rPr lang="en-US" sz="1200" dirty="0">
                <a:hlinkClick r:id="rId10"/>
              </a:rPr>
              <a:t>‪#‎nov1‬</a:t>
            </a:r>
            <a:r>
              <a:rPr lang="en-US" sz="1200" dirty="0"/>
              <a:t> </a:t>
            </a:r>
            <a:r>
              <a:rPr lang="en-US" sz="1200" dirty="0">
                <a:hlinkClick r:id="rId11"/>
              </a:rPr>
              <a:t>‪#‎countdown‬</a:t>
            </a:r>
            <a:r>
              <a:rPr lang="en-US" sz="1200" dirty="0"/>
              <a:t> </a:t>
            </a:r>
            <a:r>
              <a:rPr lang="en-US" sz="1200" dirty="0">
                <a:hlinkClick r:id="rId12"/>
              </a:rPr>
              <a:t>‪#‎95winners‬</a:t>
            </a:r>
            <a:r>
              <a:rPr lang="en-US" sz="1200" dirty="0"/>
              <a:t> </a:t>
            </a:r>
            <a:r>
              <a:rPr lang="en-US" sz="1200" dirty="0">
                <a:hlinkClick r:id="rId13"/>
              </a:rPr>
              <a:t>‪#‎</a:t>
            </a:r>
            <a:r>
              <a:rPr lang="en-US" sz="1200" dirty="0" err="1">
                <a:hlinkClick r:id="rId13"/>
              </a:rPr>
              <a:t>nextweek</a:t>
            </a:r>
            <a:r>
              <a:rPr lang="en-US" sz="1200" dirty="0">
                <a:hlinkClick r:id="rId13"/>
              </a:rPr>
              <a:t>‬</a:t>
            </a:r>
            <a:endParaRPr lang="en-US" sz="1200" dirty="0"/>
          </a:p>
        </p:txBody>
      </p:sp>
    </p:spTree>
    <p:extLst>
      <p:ext uri="{BB962C8B-B14F-4D97-AF65-F5344CB8AC3E}">
        <p14:creationId xmlns:p14="http://schemas.microsoft.com/office/powerpoint/2010/main" val="12215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Strategy </a:t>
            </a:r>
            <a:br>
              <a:rPr lang="en-US" dirty="0" smtClean="0"/>
            </a:br>
            <a:r>
              <a:rPr lang="en-US" sz="1800" dirty="0" smtClean="0"/>
              <a:t>Pointer #7: </a:t>
            </a:r>
            <a:r>
              <a:rPr lang="en-US" sz="1800" b="1" dirty="0" smtClean="0">
                <a:solidFill>
                  <a:schemeClr val="accent6">
                    <a:lumMod val="60000"/>
                    <a:lumOff val="40000"/>
                  </a:schemeClr>
                </a:solidFill>
              </a:rPr>
              <a:t>Retain</a:t>
            </a:r>
            <a:r>
              <a:rPr lang="en-US" sz="1800" dirty="0" smtClean="0"/>
              <a:t>- Speak the language of the people</a:t>
            </a:r>
            <a:endParaRPr lang="en-US" sz="1800" dirty="0"/>
          </a:p>
        </p:txBody>
      </p:sp>
      <p:pic>
        <p:nvPicPr>
          <p:cNvPr id="7170" name="Picture 2" descr="https://scontent-lga3-1.xx.fbcdn.net/hphotos-xpt1/v/t1.0-9/12227634_10153268722643379_3196385001475238567_n.jpg?oh=aaf50d4f7ddbfa3011b9e13a4770b273&amp;oe=57347A7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28" y="1805048"/>
            <a:ext cx="5615832" cy="45628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953023" y="2955488"/>
            <a:ext cx="6111977" cy="3412423"/>
          </a:xfrm>
          <a:prstGeom prst="rect">
            <a:avLst/>
          </a:prstGeom>
        </p:spPr>
      </p:pic>
      <p:sp>
        <p:nvSpPr>
          <p:cNvPr id="2" name="Right Arrow 1"/>
          <p:cNvSpPr/>
          <p:nvPr/>
        </p:nvSpPr>
        <p:spPr>
          <a:xfrm>
            <a:off x="76200" y="5029200"/>
            <a:ext cx="200025" cy="238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flipV="1">
            <a:off x="9753600" y="5495925"/>
            <a:ext cx="200025" cy="238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08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Strategy </a:t>
            </a:r>
            <a:br>
              <a:rPr lang="en-US" dirty="0" smtClean="0"/>
            </a:br>
            <a:r>
              <a:rPr lang="en-US" sz="1800" dirty="0" smtClean="0"/>
              <a:t>Pointer #8: </a:t>
            </a:r>
            <a:r>
              <a:rPr lang="en-US" sz="1800" b="1" dirty="0">
                <a:solidFill>
                  <a:schemeClr val="accent6">
                    <a:lumMod val="60000"/>
                    <a:lumOff val="40000"/>
                  </a:schemeClr>
                </a:solidFill>
              </a:rPr>
              <a:t>Respond</a:t>
            </a:r>
            <a:r>
              <a:rPr lang="en-US" sz="1800" dirty="0" smtClean="0"/>
              <a:t> - </a:t>
            </a:r>
            <a:r>
              <a:rPr lang="en-US" sz="1800" b="1" dirty="0"/>
              <a:t>Sense of </a:t>
            </a:r>
            <a:r>
              <a:rPr lang="en-US" sz="1800" b="1" dirty="0" smtClean="0"/>
              <a:t>Urgency</a:t>
            </a:r>
            <a:endParaRPr lang="en-US" sz="1800" dirty="0"/>
          </a:p>
        </p:txBody>
      </p:sp>
      <p:pic>
        <p:nvPicPr>
          <p:cNvPr id="10242" name="Picture 2" descr="https://scontent-lga3-1.xx.fbcdn.net/hphotos-xpa1/v/t1.0-9/59210_429382103378_6733674_n.jpg?oh=f9b639e5c11aed3383ff0f4162e43433&amp;oe=57388B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1373" y="1586283"/>
            <a:ext cx="3850046" cy="51717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8393587" y="1579418"/>
            <a:ext cx="3689453" cy="5178569"/>
          </a:xfrm>
          <a:prstGeom prst="rect">
            <a:avLst/>
          </a:prstGeom>
        </p:spPr>
      </p:pic>
      <p:sp>
        <p:nvSpPr>
          <p:cNvPr id="2" name="TextBox 1"/>
          <p:cNvSpPr txBox="1"/>
          <p:nvPr/>
        </p:nvSpPr>
        <p:spPr>
          <a:xfrm>
            <a:off x="1280160" y="1867301"/>
            <a:ext cx="2877954" cy="1477328"/>
          </a:xfrm>
          <a:prstGeom prst="rect">
            <a:avLst/>
          </a:prstGeom>
          <a:noFill/>
        </p:spPr>
        <p:txBody>
          <a:bodyPr wrap="square" rtlCol="0">
            <a:spAutoFit/>
          </a:bodyPr>
          <a:lstStyle/>
          <a:p>
            <a:r>
              <a:rPr lang="en-US" dirty="0" smtClean="0"/>
              <a:t>Dinner is in 5 days.</a:t>
            </a:r>
          </a:p>
          <a:p>
            <a:endParaRPr lang="en-US" dirty="0"/>
          </a:p>
          <a:p>
            <a:r>
              <a:rPr lang="en-US" dirty="0" smtClean="0"/>
              <a:t>How do you convey the sense of urgency and generate response.</a:t>
            </a:r>
            <a:endParaRPr lang="en-US" dirty="0"/>
          </a:p>
        </p:txBody>
      </p:sp>
    </p:spTree>
    <p:extLst>
      <p:ext uri="{BB962C8B-B14F-4D97-AF65-F5344CB8AC3E}">
        <p14:creationId xmlns:p14="http://schemas.microsoft.com/office/powerpoint/2010/main" val="319949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anim calcmode="lin" valueType="num">
                                      <p:cBhvr>
                                        <p:cTn id="9" dur="1000" fill="hold"/>
                                        <p:tgtEl>
                                          <p:spTgt spid="10242"/>
                                        </p:tgtEl>
                                        <p:attrNameLst>
                                          <p:attrName>style.rotation</p:attrName>
                                        </p:attrNameLst>
                                      </p:cBhvr>
                                      <p:tavLst>
                                        <p:tav tm="0">
                                          <p:val>
                                            <p:fltVal val="90"/>
                                          </p:val>
                                        </p:tav>
                                        <p:tav tm="100000">
                                          <p:val>
                                            <p:fltVal val="0"/>
                                          </p:val>
                                        </p:tav>
                                      </p:tavLst>
                                    </p:anim>
                                    <p:animEffect transition="in" filter="fade">
                                      <p:cBhvr>
                                        <p:cTn id="10" dur="10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Strategy </a:t>
            </a:r>
            <a:br>
              <a:rPr lang="en-US" dirty="0" smtClean="0"/>
            </a:br>
            <a:r>
              <a:rPr lang="en-US" sz="1800" dirty="0" smtClean="0"/>
              <a:t>Pointer #9: </a:t>
            </a:r>
            <a:r>
              <a:rPr lang="en-US" sz="1800" b="1" dirty="0">
                <a:solidFill>
                  <a:schemeClr val="accent6">
                    <a:lumMod val="60000"/>
                    <a:lumOff val="40000"/>
                  </a:schemeClr>
                </a:solidFill>
              </a:rPr>
              <a:t>Respond</a:t>
            </a:r>
            <a:r>
              <a:rPr lang="en-US" sz="1800" dirty="0" smtClean="0"/>
              <a:t> – </a:t>
            </a:r>
            <a:r>
              <a:rPr lang="en-US" sz="1800" b="1" dirty="0" smtClean="0"/>
              <a:t>Special Deal</a:t>
            </a:r>
            <a:endParaRPr lang="en-US" sz="1800" dirty="0"/>
          </a:p>
        </p:txBody>
      </p:sp>
      <p:pic>
        <p:nvPicPr>
          <p:cNvPr id="2" name="Picture 1"/>
          <p:cNvPicPr>
            <a:picLocks noChangeAspect="1"/>
          </p:cNvPicPr>
          <p:nvPr/>
        </p:nvPicPr>
        <p:blipFill>
          <a:blip r:embed="rId2"/>
          <a:stretch>
            <a:fillRect/>
          </a:stretch>
        </p:blipFill>
        <p:spPr>
          <a:xfrm>
            <a:off x="1372598" y="1610485"/>
            <a:ext cx="3883046" cy="5031553"/>
          </a:xfrm>
          <a:prstGeom prst="rect">
            <a:avLst/>
          </a:prstGeom>
        </p:spPr>
      </p:pic>
      <p:pic>
        <p:nvPicPr>
          <p:cNvPr id="3" name="Picture 2"/>
          <p:cNvPicPr>
            <a:picLocks noChangeAspect="1"/>
          </p:cNvPicPr>
          <p:nvPr/>
        </p:nvPicPr>
        <p:blipFill>
          <a:blip r:embed="rId3"/>
          <a:stretch>
            <a:fillRect/>
          </a:stretch>
        </p:blipFill>
        <p:spPr>
          <a:xfrm>
            <a:off x="5557413" y="1610486"/>
            <a:ext cx="4258356" cy="5142326"/>
          </a:xfrm>
          <a:prstGeom prst="rect">
            <a:avLst/>
          </a:prstGeom>
        </p:spPr>
      </p:pic>
    </p:spTree>
    <p:extLst>
      <p:ext uri="{BB962C8B-B14F-4D97-AF65-F5344CB8AC3E}">
        <p14:creationId xmlns:p14="http://schemas.microsoft.com/office/powerpoint/2010/main" val="212521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Strategy </a:t>
            </a:r>
            <a:br>
              <a:rPr lang="en-US" dirty="0" smtClean="0"/>
            </a:br>
            <a:r>
              <a:rPr lang="en-US" sz="1800" dirty="0" smtClean="0"/>
              <a:t>Pointer #10: </a:t>
            </a:r>
            <a:r>
              <a:rPr lang="en-US" sz="1800" b="1" dirty="0">
                <a:solidFill>
                  <a:schemeClr val="accent6">
                    <a:lumMod val="60000"/>
                    <a:lumOff val="40000"/>
                  </a:schemeClr>
                </a:solidFill>
              </a:rPr>
              <a:t>Respond</a:t>
            </a:r>
            <a:r>
              <a:rPr lang="en-US" sz="1800" dirty="0" smtClean="0"/>
              <a:t> - </a:t>
            </a:r>
            <a:r>
              <a:rPr lang="en-US" sz="1800" b="1" dirty="0" smtClean="0"/>
              <a:t>Provide Value</a:t>
            </a:r>
            <a:endParaRPr lang="en-US" sz="1800" dirty="0"/>
          </a:p>
        </p:txBody>
      </p:sp>
      <p:pic>
        <p:nvPicPr>
          <p:cNvPr id="12296" name="Picture 8" descr="https://scontent-lga3-1.xx.fbcdn.net/hphotos-xpa1/v/t1.0-9/10461476_10153268919518379_392574104862771160_n.jpg?oh=b2d7434ec54653faef4eaca57fbe6ee9&amp;oe=573C2A1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6844" y="2038927"/>
            <a:ext cx="3923077" cy="3923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9" name="Picture 2" descr="https://scontent-lga3-1.xx.fbcdn.net/hphotos-xat1/v/t1.0-9/11924292_10153268919188379_4332088208543161266_n.jpg?oh=e0465b47ce564cf377475510a8b698ef&amp;oe=57298E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30" y="2038928"/>
            <a:ext cx="3923077" cy="3923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 name="Picture 4" descr="https://scontent-lga3-1.xx.fbcdn.net/hphotos-xfp1/v/t1.0-9/12278783_10153268919333379_1151089491211614909_n.jpg?oh=b0ef983f4faa807eebd0f7d61df03b48&amp;oe=572C237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2937" y="2038928"/>
            <a:ext cx="3923077" cy="3923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extBox 1"/>
          <p:cNvSpPr txBox="1"/>
          <p:nvPr/>
        </p:nvSpPr>
        <p:spPr>
          <a:xfrm>
            <a:off x="1280160" y="1511166"/>
            <a:ext cx="7084194" cy="369332"/>
          </a:xfrm>
          <a:prstGeom prst="rect">
            <a:avLst/>
          </a:prstGeom>
          <a:noFill/>
        </p:spPr>
        <p:txBody>
          <a:bodyPr wrap="square" rtlCol="0">
            <a:spAutoFit/>
          </a:bodyPr>
          <a:lstStyle/>
          <a:p>
            <a:r>
              <a:rPr lang="en-US" dirty="0" smtClean="0">
                <a:solidFill>
                  <a:schemeClr val="accent2">
                    <a:lumMod val="75000"/>
                  </a:schemeClr>
                </a:solidFill>
              </a:rPr>
              <a:t>Dinner – what value are you offering?</a:t>
            </a:r>
            <a:endParaRPr lang="en-US" dirty="0">
              <a:solidFill>
                <a:schemeClr val="accent2">
                  <a:lumMod val="75000"/>
                </a:schemeClr>
              </a:solidFill>
            </a:endParaRPr>
          </a:p>
        </p:txBody>
      </p:sp>
    </p:spTree>
    <p:extLst>
      <p:ext uri="{BB962C8B-B14F-4D97-AF65-F5344CB8AC3E}">
        <p14:creationId xmlns:p14="http://schemas.microsoft.com/office/powerpoint/2010/main" val="45936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96"/>
                                        </p:tgtEl>
                                        <p:attrNameLst>
                                          <p:attrName>style.visibility</p:attrName>
                                        </p:attrNameLst>
                                      </p:cBhvr>
                                      <p:to>
                                        <p:strVal val="visible"/>
                                      </p:to>
                                    </p:set>
                                    <p:anim calcmode="lin" valueType="num">
                                      <p:cBhvr additive="base">
                                        <p:cTn id="19" dur="500" fill="hold"/>
                                        <p:tgtEl>
                                          <p:spTgt spid="12296"/>
                                        </p:tgtEl>
                                        <p:attrNameLst>
                                          <p:attrName>ppt_x</p:attrName>
                                        </p:attrNameLst>
                                      </p:cBhvr>
                                      <p:tavLst>
                                        <p:tav tm="0">
                                          <p:val>
                                            <p:strVal val="#ppt_x"/>
                                          </p:val>
                                        </p:tav>
                                        <p:tav tm="100000">
                                          <p:val>
                                            <p:strVal val="#ppt_x"/>
                                          </p:val>
                                        </p:tav>
                                      </p:tavLst>
                                    </p:anim>
                                    <p:anim calcmode="lin" valueType="num">
                                      <p:cBhvr additive="base">
                                        <p:cTn id="20"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Strategy </a:t>
            </a:r>
            <a:br>
              <a:rPr lang="en-US" sz="2800" dirty="0"/>
            </a:br>
            <a:r>
              <a:rPr lang="en-US" sz="2000" dirty="0" smtClean="0"/>
              <a:t>Exercise: High Holidays Marketing</a:t>
            </a:r>
            <a:endParaRPr lang="en-US" sz="1800" dirty="0"/>
          </a:p>
        </p:txBody>
      </p:sp>
      <p:pic>
        <p:nvPicPr>
          <p:cNvPr id="5" name="Picture 4" descr="RH-B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5145" y="1520921"/>
            <a:ext cx="5840730" cy="4287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lgn="ctr">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2875" y="1520921"/>
            <a:ext cx="2982843" cy="4287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http://cdn3.bigcommerce.com/s-seqjjbi5/products/495/images/1084/HighHolidays__04718.1422302719.386.513.jpg?c=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520921"/>
            <a:ext cx="2774975" cy="4287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59519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SYSTEMS</a:t>
            </a:r>
            <a:br>
              <a:rPr lang="en-US" dirty="0" smtClean="0"/>
            </a:br>
            <a:r>
              <a:rPr lang="en-US" sz="3320" dirty="0" smtClean="0"/>
              <a:t>Pre-Execution</a:t>
            </a:r>
            <a:endParaRPr lang="en-US" sz="3320" dirty="0"/>
          </a:p>
        </p:txBody>
      </p:sp>
      <p:sp>
        <p:nvSpPr>
          <p:cNvPr id="14" name="Text Placeholder 13"/>
          <p:cNvSpPr>
            <a:spLocks noGrp="1"/>
          </p:cNvSpPr>
          <p:nvPr>
            <p:ph type="body" idx="1"/>
          </p:nvPr>
        </p:nvSpPr>
        <p:spPr>
          <a:xfrm>
            <a:off x="3838014" y="4673600"/>
            <a:ext cx="6696636" cy="1416050"/>
          </a:xfrm>
        </p:spPr>
        <p:txBody>
          <a:bodyPr>
            <a:normAutofit/>
          </a:bodyPr>
          <a:lstStyle/>
          <a:p>
            <a:r>
              <a:rPr lang="en-US" dirty="0" smtClean="0"/>
              <a:t>Every </a:t>
            </a:r>
            <a:r>
              <a:rPr lang="en-US" dirty="0"/>
              <a:t>structure needs a good foundation.  </a:t>
            </a:r>
            <a:r>
              <a:rPr lang="en-US" dirty="0" smtClean="0"/>
              <a:t>Do you have a platform to market from </a:t>
            </a:r>
            <a:r>
              <a:rPr lang="en-US" b="1" dirty="0" smtClean="0"/>
              <a:t>easily</a:t>
            </a:r>
            <a:r>
              <a:rPr lang="en-US" dirty="0" smtClean="0"/>
              <a:t> &amp; </a:t>
            </a:r>
            <a:r>
              <a:rPr lang="en-US" b="1" dirty="0" smtClean="0"/>
              <a:t>effectively</a:t>
            </a:r>
            <a:r>
              <a:rPr lang="en-US" dirty="0" smtClean="0"/>
              <a:t>? </a:t>
            </a:r>
            <a:endParaRPr lang="en-US" dirty="0"/>
          </a:p>
        </p:txBody>
      </p:sp>
    </p:spTree>
    <p:extLst>
      <p:ext uri="{BB962C8B-B14F-4D97-AF65-F5344CB8AC3E}">
        <p14:creationId xmlns:p14="http://schemas.microsoft.com/office/powerpoint/2010/main" val="254640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SYSTEMS</a:t>
            </a:r>
            <a:r>
              <a:rPr lang="en-US" dirty="0" smtClean="0"/>
              <a:t/>
            </a:r>
            <a:br>
              <a:rPr lang="en-US" dirty="0" smtClean="0"/>
            </a:br>
            <a:r>
              <a:rPr lang="en-US" sz="2500" b="1" dirty="0">
                <a:solidFill>
                  <a:schemeClr val="accent6">
                    <a:lumMod val="60000"/>
                    <a:lumOff val="40000"/>
                  </a:schemeClr>
                </a:solidFill>
              </a:rPr>
              <a:t>[1</a:t>
            </a:r>
            <a:r>
              <a:rPr lang="en-US" sz="2500" b="1" dirty="0" smtClean="0">
                <a:solidFill>
                  <a:schemeClr val="accent6">
                    <a:lumMod val="60000"/>
                    <a:lumOff val="40000"/>
                  </a:schemeClr>
                </a:solidFill>
              </a:rPr>
              <a:t>] Website</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428626" y="1943100"/>
            <a:ext cx="3810000" cy="4067175"/>
          </a:xfrm>
        </p:spPr>
        <p:txBody>
          <a:bodyPr>
            <a:normAutofit fontScale="92500" lnSpcReduction="10000"/>
          </a:bodyPr>
          <a:lstStyle/>
          <a:p>
            <a:pPr marL="0" indent="0">
              <a:buNone/>
            </a:pPr>
            <a:r>
              <a:rPr lang="en-US" sz="2800" dirty="0" smtClean="0"/>
              <a:t>Checklist: </a:t>
            </a:r>
          </a:p>
          <a:p>
            <a:pPr>
              <a:buFont typeface="Wingdings" panose="05000000000000000000" pitchFamily="2" charset="2"/>
              <a:buChar char="ü"/>
            </a:pPr>
            <a:r>
              <a:rPr lang="en-US" dirty="0" smtClean="0"/>
              <a:t>Do you have a designated place to post an event</a:t>
            </a:r>
          </a:p>
          <a:p>
            <a:pPr>
              <a:buFont typeface="Wingdings" panose="05000000000000000000" pitchFamily="2" charset="2"/>
              <a:buChar char="ü"/>
            </a:pPr>
            <a:r>
              <a:rPr lang="en-US" dirty="0" smtClean="0"/>
              <a:t>Are you collecting email addresses</a:t>
            </a:r>
          </a:p>
          <a:p>
            <a:pPr>
              <a:buFont typeface="Wingdings" panose="05000000000000000000" pitchFamily="2" charset="2"/>
              <a:buChar char="ü"/>
            </a:pPr>
            <a:r>
              <a:rPr lang="en-US" dirty="0" smtClean="0"/>
              <a:t>Is there a </a:t>
            </a:r>
            <a:r>
              <a:rPr lang="en-US" dirty="0" err="1" smtClean="0"/>
              <a:t>facebook</a:t>
            </a:r>
            <a:r>
              <a:rPr lang="en-US" dirty="0" smtClean="0"/>
              <a:t> link or feed? </a:t>
            </a:r>
          </a:p>
          <a:p>
            <a:pPr>
              <a:buFont typeface="Wingdings" panose="05000000000000000000" pitchFamily="2" charset="2"/>
              <a:buChar char="ü"/>
            </a:pPr>
            <a:r>
              <a:rPr lang="en-US" dirty="0" smtClean="0"/>
              <a:t>Is my website ALWAYS current?</a:t>
            </a:r>
          </a:p>
          <a:p>
            <a:pPr>
              <a:buFont typeface="Wingdings" panose="05000000000000000000" pitchFamily="2" charset="2"/>
              <a:buChar char="ü"/>
            </a:pPr>
            <a:r>
              <a:rPr lang="en-US" dirty="0" smtClean="0"/>
              <a:t>No unnecessary items</a:t>
            </a:r>
          </a:p>
        </p:txBody>
      </p:sp>
      <p:pic>
        <p:nvPicPr>
          <p:cNvPr id="4" name="Picture 3"/>
          <p:cNvPicPr>
            <a:picLocks noChangeAspect="1"/>
          </p:cNvPicPr>
          <p:nvPr/>
        </p:nvPicPr>
        <p:blipFill>
          <a:blip r:embed="rId2"/>
          <a:stretch>
            <a:fillRect/>
          </a:stretch>
        </p:blipFill>
        <p:spPr>
          <a:xfrm>
            <a:off x="4300538" y="1981200"/>
            <a:ext cx="3693460" cy="4067175"/>
          </a:xfrm>
          <a:prstGeom prst="rect">
            <a:avLst/>
          </a:prstGeom>
        </p:spPr>
      </p:pic>
      <p:pic>
        <p:nvPicPr>
          <p:cNvPr id="5" name="Picture 4"/>
          <p:cNvPicPr>
            <a:picLocks noChangeAspect="1"/>
          </p:cNvPicPr>
          <p:nvPr/>
        </p:nvPicPr>
        <p:blipFill>
          <a:blip r:embed="rId3"/>
          <a:stretch>
            <a:fillRect/>
          </a:stretch>
        </p:blipFill>
        <p:spPr>
          <a:xfrm>
            <a:off x="8070198" y="1981200"/>
            <a:ext cx="3959877" cy="4064085"/>
          </a:xfrm>
          <a:prstGeom prst="rect">
            <a:avLst/>
          </a:prstGeom>
        </p:spPr>
      </p:pic>
    </p:spTree>
    <p:extLst>
      <p:ext uri="{BB962C8B-B14F-4D97-AF65-F5344CB8AC3E}">
        <p14:creationId xmlns:p14="http://schemas.microsoft.com/office/powerpoint/2010/main" val="397016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SYSTEMS</a:t>
            </a:r>
            <a:r>
              <a:rPr lang="en-US" dirty="0" smtClean="0"/>
              <a:t/>
            </a:r>
            <a:br>
              <a:rPr lang="en-US" dirty="0" smtClean="0"/>
            </a:br>
            <a:r>
              <a:rPr lang="en-US" sz="2500" dirty="0" smtClean="0"/>
              <a:t>[2] </a:t>
            </a:r>
            <a:r>
              <a:rPr lang="en-US" sz="2500" b="1" dirty="0" smtClean="0">
                <a:solidFill>
                  <a:schemeClr val="accent6">
                    <a:lumMod val="60000"/>
                    <a:lumOff val="40000"/>
                  </a:schemeClr>
                </a:solidFill>
              </a:rPr>
              <a:t>Email Marketing</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1614713"/>
            <a:ext cx="4415790" cy="5259162"/>
          </a:xfrm>
        </p:spPr>
        <p:txBody>
          <a:bodyPr>
            <a:normAutofit fontScale="77500" lnSpcReduction="20000"/>
          </a:bodyPr>
          <a:lstStyle/>
          <a:p>
            <a:pPr>
              <a:spcAft>
                <a:spcPts val="150"/>
              </a:spcAft>
              <a:buFont typeface="Wingdings" panose="05000000000000000000" pitchFamily="2" charset="2"/>
              <a:buChar char="ü"/>
            </a:pPr>
            <a:r>
              <a:rPr lang="en-US" b="1" dirty="0" smtClean="0"/>
              <a:t>Build your lists on Communicator</a:t>
            </a:r>
          </a:p>
          <a:p>
            <a:pPr lvl="1">
              <a:spcAft>
                <a:spcPts val="150"/>
              </a:spcAft>
            </a:pPr>
            <a:r>
              <a:rPr lang="en-US" dirty="0" smtClean="0"/>
              <a:t>Website sign up field or pop up – </a:t>
            </a:r>
            <a:r>
              <a:rPr lang="en-US" b="1" dirty="0" smtClean="0"/>
              <a:t>Permission based marketing</a:t>
            </a:r>
          </a:p>
          <a:p>
            <a:pPr lvl="1">
              <a:spcAft>
                <a:spcPts val="150"/>
              </a:spcAft>
            </a:pPr>
            <a:r>
              <a:rPr lang="en-US" dirty="0" smtClean="0"/>
              <a:t>Get email addresses from ALL attendees </a:t>
            </a:r>
            <a:br>
              <a:rPr lang="en-US" dirty="0" smtClean="0"/>
            </a:br>
            <a:r>
              <a:rPr lang="en-US" dirty="0" smtClean="0"/>
              <a:t>of each event</a:t>
            </a:r>
          </a:p>
          <a:p>
            <a:pPr lvl="1">
              <a:spcAft>
                <a:spcPts val="150"/>
              </a:spcAft>
            </a:pPr>
            <a:r>
              <a:rPr lang="en-US" dirty="0" smtClean="0"/>
              <a:t>Targeted lists based on interests</a:t>
            </a:r>
            <a:endParaRPr lang="en-US" dirty="0"/>
          </a:p>
          <a:p>
            <a:pPr>
              <a:spcAft>
                <a:spcPts val="150"/>
              </a:spcAft>
              <a:buFont typeface="Wingdings" panose="05000000000000000000" pitchFamily="2" charset="2"/>
              <a:buChar char="ü"/>
            </a:pPr>
            <a:r>
              <a:rPr lang="en-US" b="1" dirty="0"/>
              <a:t>Create 3 templates ready for use:</a:t>
            </a:r>
          </a:p>
          <a:p>
            <a:pPr lvl="1">
              <a:spcAft>
                <a:spcPts val="150"/>
              </a:spcAft>
            </a:pPr>
            <a:r>
              <a:rPr lang="en-US" dirty="0" smtClean="0"/>
              <a:t>1 weekly email newsletter</a:t>
            </a:r>
          </a:p>
          <a:p>
            <a:pPr lvl="1">
              <a:spcAft>
                <a:spcPts val="150"/>
              </a:spcAft>
            </a:pPr>
            <a:r>
              <a:rPr lang="en-US" dirty="0" smtClean="0"/>
              <a:t>1 memo template</a:t>
            </a:r>
          </a:p>
          <a:p>
            <a:pPr lvl="1">
              <a:spcAft>
                <a:spcPts val="150"/>
              </a:spcAft>
            </a:pPr>
            <a:r>
              <a:rPr lang="en-US" dirty="0"/>
              <a:t>1 events </a:t>
            </a:r>
            <a:r>
              <a:rPr lang="en-US" dirty="0" smtClean="0"/>
              <a:t>template</a:t>
            </a:r>
            <a:endParaRPr lang="en-US" dirty="0"/>
          </a:p>
          <a:p>
            <a:pPr>
              <a:spcAft>
                <a:spcPts val="150"/>
              </a:spcAft>
              <a:buFont typeface="Wingdings" panose="05000000000000000000" pitchFamily="2" charset="2"/>
              <a:buChar char="ü"/>
            </a:pPr>
            <a:r>
              <a:rPr lang="en-US" b="1" dirty="0"/>
              <a:t>Build a trust-based relationship: </a:t>
            </a:r>
          </a:p>
          <a:p>
            <a:pPr lvl="1">
              <a:spcAft>
                <a:spcPts val="150"/>
              </a:spcAft>
            </a:pPr>
            <a:r>
              <a:rPr lang="en-US" dirty="0"/>
              <a:t>Relevant and helpful content</a:t>
            </a:r>
          </a:p>
          <a:p>
            <a:pPr lvl="1">
              <a:spcAft>
                <a:spcPts val="150"/>
              </a:spcAft>
            </a:pPr>
            <a:r>
              <a:rPr lang="en-US" dirty="0"/>
              <a:t>Ongoing interaction</a:t>
            </a:r>
          </a:p>
          <a:p>
            <a:pPr lvl="1">
              <a:spcAft>
                <a:spcPts val="150"/>
              </a:spcAft>
            </a:pPr>
            <a:r>
              <a:rPr lang="en-US" dirty="0"/>
              <a:t>Permission-based marketing: Where people allow you into their lives and look forward to hearing from you because you are a trusted person who provides them with relevant and useful information. </a:t>
            </a:r>
          </a:p>
          <a:p>
            <a:pPr lvl="1">
              <a:spcAft>
                <a:spcPts val="150"/>
              </a:spcAft>
            </a:pPr>
            <a:endParaRPr lang="en-US" dirty="0" smtClean="0"/>
          </a:p>
        </p:txBody>
      </p:sp>
      <p:pic>
        <p:nvPicPr>
          <p:cNvPr id="5122" name="Picture 2" descr="https://scontent-lga3-1.xx.fbcdn.net/hphotos-xap1/v/t1.0-9/250343_10152512072478379_1697052523292106668_n.jpg?oh=9cde11d5a730091cc85b5cab0be047bf&amp;oe=57438CA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950" y="1608264"/>
            <a:ext cx="3263900" cy="4792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6" name="Picture 6" descr="https://scontent-lga3-1.xx.fbcdn.net/hphotos-xlf1/v/t1.0-9/560226_10151392862143379_369087960_n.jpg?oh=34596940819b8373c8e7226af7d5e6c6&amp;oe=5748A3F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1569" y="1814272"/>
            <a:ext cx="2043563" cy="26547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124" name="Picture 4" descr="https://scontent-lga3-1.xx.fbcdn.net/hphotos-xfp1/v/t1.0-9/11148497_10152857613588379_8300646388768615947_n.jpg?oh=ecb99153ffc62ddb77365bfc5cc88678&amp;oe=5735BFB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3212" y="3236912"/>
            <a:ext cx="1783841" cy="3057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85392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fade">
                                      <p:cBhvr>
                                        <p:cTn id="10" dur="500"/>
                                        <p:tgtEl>
                                          <p:spTgt spid="1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fade">
                                      <p:cBhvr>
                                        <p:cTn id="13" dur="500"/>
                                        <p:tgtEl>
                                          <p:spTgt spid="1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fade">
                                      <p:cBhvr>
                                        <p:cTn id="16" dur="500"/>
                                        <p:tgtEl>
                                          <p:spTgt spid="1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fade">
                                      <p:cBhvr>
                                        <p:cTn id="21" dur="500"/>
                                        <p:tgtEl>
                                          <p:spTgt spid="1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xEl>
                                              <p:pRg st="5" end="5"/>
                                            </p:txEl>
                                          </p:spTgt>
                                        </p:tgtEl>
                                        <p:attrNameLst>
                                          <p:attrName>style.visibility</p:attrName>
                                        </p:attrNameLst>
                                      </p:cBhvr>
                                      <p:to>
                                        <p:strVal val="visible"/>
                                      </p:to>
                                    </p:set>
                                    <p:animEffect transition="in" filter="fade">
                                      <p:cBhvr>
                                        <p:cTn id="24" dur="500"/>
                                        <p:tgtEl>
                                          <p:spTgt spid="14">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animEffect transition="in" filter="fade">
                                      <p:cBhvr>
                                        <p:cTn id="27" dur="500"/>
                                        <p:tgtEl>
                                          <p:spTgt spid="14">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xEl>
                                              <p:pRg st="7" end="7"/>
                                            </p:txEl>
                                          </p:spTgt>
                                        </p:tgtEl>
                                        <p:attrNameLst>
                                          <p:attrName>style.visibility</p:attrName>
                                        </p:attrNameLst>
                                      </p:cBhvr>
                                      <p:to>
                                        <p:strVal val="visible"/>
                                      </p:to>
                                    </p:set>
                                    <p:animEffect transition="in" filter="fade">
                                      <p:cBhvr>
                                        <p:cTn id="30" dur="500"/>
                                        <p:tgtEl>
                                          <p:spTgt spid="14">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xEl>
                                              <p:pRg st="8" end="8"/>
                                            </p:txEl>
                                          </p:spTgt>
                                        </p:tgtEl>
                                        <p:attrNameLst>
                                          <p:attrName>style.visibility</p:attrName>
                                        </p:attrNameLst>
                                      </p:cBhvr>
                                      <p:to>
                                        <p:strVal val="visible"/>
                                      </p:to>
                                    </p:set>
                                    <p:animEffect transition="in" filter="fade">
                                      <p:cBhvr>
                                        <p:cTn id="35" dur="500"/>
                                        <p:tgtEl>
                                          <p:spTgt spid="14">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xEl>
                                              <p:pRg st="9" end="9"/>
                                            </p:txEl>
                                          </p:spTgt>
                                        </p:tgtEl>
                                        <p:attrNameLst>
                                          <p:attrName>style.visibility</p:attrName>
                                        </p:attrNameLst>
                                      </p:cBhvr>
                                      <p:to>
                                        <p:strVal val="visible"/>
                                      </p:to>
                                    </p:set>
                                    <p:animEffect transition="in" filter="fade">
                                      <p:cBhvr>
                                        <p:cTn id="38" dur="500"/>
                                        <p:tgtEl>
                                          <p:spTgt spid="14">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xEl>
                                              <p:pRg st="10" end="10"/>
                                            </p:txEl>
                                          </p:spTgt>
                                        </p:tgtEl>
                                        <p:attrNameLst>
                                          <p:attrName>style.visibility</p:attrName>
                                        </p:attrNameLst>
                                      </p:cBhvr>
                                      <p:to>
                                        <p:strVal val="visible"/>
                                      </p:to>
                                    </p:set>
                                    <p:animEffect transition="in" filter="fade">
                                      <p:cBhvr>
                                        <p:cTn id="41" dur="500"/>
                                        <p:tgtEl>
                                          <p:spTgt spid="14">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4">
                                            <p:txEl>
                                              <p:pRg st="11" end="11"/>
                                            </p:txEl>
                                          </p:spTgt>
                                        </p:tgtEl>
                                        <p:attrNameLst>
                                          <p:attrName>style.visibility</p:attrName>
                                        </p:attrNameLst>
                                      </p:cBhvr>
                                      <p:to>
                                        <p:strVal val="visible"/>
                                      </p:to>
                                    </p:set>
                                    <p:animEffect transition="in" filter="fade">
                                      <p:cBhvr>
                                        <p:cTn id="44" dur="500"/>
                                        <p:tgtEl>
                                          <p:spTgt spid="1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b="1" dirty="0" smtClean="0"/>
              <a:t>Part 1: </a:t>
            </a:r>
            <a:r>
              <a:rPr lang="en-US" dirty="0"/>
              <a:t>Strategy – </a:t>
            </a:r>
            <a:r>
              <a:rPr lang="en-US" dirty="0" smtClean="0"/>
              <a:t>the 3R rule</a:t>
            </a:r>
            <a:endParaRPr lang="en-US" b="1" dirty="0">
              <a:solidFill>
                <a:schemeClr val="accent2">
                  <a:lumMod val="75000"/>
                </a:schemeClr>
              </a:solidFill>
            </a:endParaRPr>
          </a:p>
          <a:p>
            <a:r>
              <a:rPr lang="en-US" b="1" dirty="0" smtClean="0"/>
              <a:t>Part 2:</a:t>
            </a:r>
            <a:r>
              <a:rPr lang="en-US" dirty="0" smtClean="0"/>
              <a:t> </a:t>
            </a:r>
            <a:r>
              <a:rPr lang="en-US" dirty="0"/>
              <a:t>Systems: </a:t>
            </a:r>
            <a:r>
              <a:rPr lang="en-US" dirty="0" smtClean="0"/>
              <a:t>The 3 basic platforms to </a:t>
            </a:r>
            <a:r>
              <a:rPr lang="en-US" dirty="0"/>
              <a:t>market your </a:t>
            </a:r>
            <a:r>
              <a:rPr lang="en-US" dirty="0" smtClean="0"/>
              <a:t>events</a:t>
            </a:r>
          </a:p>
          <a:p>
            <a:pPr lvl="1"/>
            <a:r>
              <a:rPr lang="en-US" dirty="0" smtClean="0"/>
              <a:t>Your website</a:t>
            </a:r>
          </a:p>
          <a:p>
            <a:pPr lvl="1"/>
            <a:r>
              <a:rPr lang="en-US" dirty="0" smtClean="0"/>
              <a:t>Your email list</a:t>
            </a:r>
          </a:p>
          <a:p>
            <a:pPr lvl="1"/>
            <a:r>
              <a:rPr lang="en-US" dirty="0" smtClean="0"/>
              <a:t>Your </a:t>
            </a:r>
            <a:r>
              <a:rPr lang="en-US" dirty="0" err="1" smtClean="0"/>
              <a:t>facebook</a:t>
            </a:r>
            <a:r>
              <a:rPr lang="en-US" dirty="0" smtClean="0"/>
              <a:t> page</a:t>
            </a:r>
            <a:endParaRPr lang="en-US" dirty="0"/>
          </a:p>
          <a:p>
            <a:r>
              <a:rPr lang="en-US" b="1" dirty="0" smtClean="0"/>
              <a:t>Part 3: </a:t>
            </a:r>
            <a:r>
              <a:rPr lang="en-US" dirty="0" smtClean="0"/>
              <a:t>Execution</a:t>
            </a:r>
            <a:endParaRPr lang="en-US" dirty="0"/>
          </a:p>
          <a:p>
            <a:pPr marL="0" indent="0">
              <a:buNone/>
            </a:pPr>
            <a:endParaRPr lang="en-US" dirty="0"/>
          </a:p>
        </p:txBody>
      </p:sp>
    </p:spTree>
    <p:extLst>
      <p:ext uri="{BB962C8B-B14F-4D97-AF65-F5344CB8AC3E}">
        <p14:creationId xmlns:p14="http://schemas.microsoft.com/office/powerpoint/2010/main" val="48812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SYSTEMS</a:t>
            </a:r>
            <a:r>
              <a:rPr lang="en-US" dirty="0" smtClean="0"/>
              <a:t/>
            </a:r>
            <a:br>
              <a:rPr lang="en-US" dirty="0" smtClean="0"/>
            </a:br>
            <a:r>
              <a:rPr lang="en-US" dirty="0" smtClean="0"/>
              <a:t>[3]</a:t>
            </a:r>
            <a:r>
              <a:rPr lang="en-US" sz="2300" dirty="0" smtClean="0"/>
              <a:t> </a:t>
            </a:r>
            <a:r>
              <a:rPr lang="en-US" sz="2300" b="1" dirty="0" smtClean="0">
                <a:solidFill>
                  <a:schemeClr val="accent6">
                    <a:lumMod val="60000"/>
                    <a:lumOff val="40000"/>
                  </a:schemeClr>
                </a:solidFill>
              </a:rPr>
              <a:t>Facebook Page</a:t>
            </a:r>
            <a:endParaRPr lang="en-US" sz="2300" b="1" dirty="0">
              <a:solidFill>
                <a:schemeClr val="accent6">
                  <a:lumMod val="60000"/>
                  <a:lumOff val="40000"/>
                </a:schemeClr>
              </a:solidFill>
            </a:endParaRPr>
          </a:p>
        </p:txBody>
      </p:sp>
      <p:sp>
        <p:nvSpPr>
          <p:cNvPr id="14" name="Content Placeholder 13"/>
          <p:cNvSpPr>
            <a:spLocks noGrp="1"/>
          </p:cNvSpPr>
          <p:nvPr>
            <p:ph idx="1"/>
          </p:nvPr>
        </p:nvSpPr>
        <p:spPr>
          <a:xfrm>
            <a:off x="1280160" y="1781720"/>
            <a:ext cx="4720590" cy="4761955"/>
          </a:xfrm>
        </p:spPr>
        <p:txBody>
          <a:bodyPr>
            <a:normAutofit fontScale="85000" lnSpcReduction="20000"/>
          </a:bodyPr>
          <a:lstStyle/>
          <a:p>
            <a:pPr>
              <a:spcAft>
                <a:spcPts val="300"/>
              </a:spcAft>
            </a:pPr>
            <a:r>
              <a:rPr lang="en-US" b="1" dirty="0" smtClean="0"/>
              <a:t>Facebook </a:t>
            </a:r>
            <a:r>
              <a:rPr lang="en-US" b="1" u="sng" dirty="0" smtClean="0"/>
              <a:t>Page</a:t>
            </a:r>
            <a:r>
              <a:rPr lang="en-US" b="1" dirty="0" smtClean="0"/>
              <a:t> Setup:</a:t>
            </a:r>
          </a:p>
          <a:p>
            <a:pPr lvl="1">
              <a:spcAft>
                <a:spcPts val="300"/>
              </a:spcAft>
            </a:pPr>
            <a:r>
              <a:rPr lang="en-US" dirty="0" smtClean="0"/>
              <a:t>Create a thumbnail and banner in line with your brand</a:t>
            </a:r>
          </a:p>
          <a:p>
            <a:pPr lvl="1">
              <a:spcAft>
                <a:spcPts val="300"/>
              </a:spcAft>
            </a:pPr>
            <a:r>
              <a:rPr lang="en-US" dirty="0" smtClean="0"/>
              <a:t>Thumbnail should always be your logo.  Usually on a white background</a:t>
            </a:r>
            <a:r>
              <a:rPr lang="en-US" dirty="0" smtClean="0"/>
              <a:t>.</a:t>
            </a:r>
          </a:p>
          <a:p>
            <a:pPr lvl="1">
              <a:spcAft>
                <a:spcPts val="300"/>
              </a:spcAft>
            </a:pPr>
            <a:r>
              <a:rPr lang="en-US" dirty="0" smtClean="0"/>
              <a:t>Please don’t use photos as your thumbnail, how will people recognize your posts in their newsfeed if the photo keeps changing? </a:t>
            </a:r>
          </a:p>
          <a:p>
            <a:pPr lvl="1">
              <a:spcAft>
                <a:spcPts val="300"/>
              </a:spcAft>
            </a:pPr>
            <a:r>
              <a:rPr lang="en-US" dirty="0" smtClean="0"/>
              <a:t>Suggestion: don’t use the cover photo area to post events, while it’s a good way to get attention, it’s not really correct use of your page.  The cover should represent your organization in a general way (i.e. picture of your building / shul / beautiful group photo), and events should be posted as status updates. </a:t>
            </a:r>
            <a:endParaRPr lang="en-US" dirty="0" smtClean="0"/>
          </a:p>
          <a:p>
            <a:pPr lvl="1">
              <a:spcAft>
                <a:spcPts val="300"/>
              </a:spcAft>
            </a:pPr>
            <a:r>
              <a:rPr lang="en-US" dirty="0" smtClean="0"/>
              <a:t>Customize all </a:t>
            </a:r>
            <a:r>
              <a:rPr lang="en-US" dirty="0" smtClean="0"/>
              <a:t>areas</a:t>
            </a:r>
            <a:endParaRPr lang="en-US" dirty="0" smtClean="0"/>
          </a:p>
        </p:txBody>
      </p:sp>
      <p:pic>
        <p:nvPicPr>
          <p:cNvPr id="3" name="Picture 2"/>
          <p:cNvPicPr>
            <a:picLocks noChangeAspect="1"/>
          </p:cNvPicPr>
          <p:nvPr/>
        </p:nvPicPr>
        <p:blipFill>
          <a:blip r:embed="rId2"/>
          <a:stretch>
            <a:fillRect/>
          </a:stretch>
        </p:blipFill>
        <p:spPr>
          <a:xfrm>
            <a:off x="6373057" y="1781720"/>
            <a:ext cx="4346139" cy="4885780"/>
          </a:xfrm>
          <a:prstGeom prst="rect">
            <a:avLst/>
          </a:prstGeom>
        </p:spPr>
      </p:pic>
    </p:spTree>
    <p:extLst>
      <p:ext uri="{BB962C8B-B14F-4D97-AF65-F5344CB8AC3E}">
        <p14:creationId xmlns:p14="http://schemas.microsoft.com/office/powerpoint/2010/main" val="13837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entr" presetSubtype="0" fill="hold"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SYSTEMS</a:t>
            </a:r>
            <a:r>
              <a:rPr lang="en-US" dirty="0" smtClean="0"/>
              <a:t/>
            </a:r>
            <a:br>
              <a:rPr lang="en-US" dirty="0" smtClean="0"/>
            </a:br>
            <a:r>
              <a:rPr lang="en-US" dirty="0" smtClean="0"/>
              <a:t>[3]</a:t>
            </a:r>
            <a:r>
              <a:rPr lang="en-US" sz="2300" dirty="0" smtClean="0"/>
              <a:t> </a:t>
            </a:r>
            <a:r>
              <a:rPr lang="en-US" sz="2300" b="1" dirty="0" smtClean="0">
                <a:solidFill>
                  <a:schemeClr val="accent6">
                    <a:lumMod val="60000"/>
                    <a:lumOff val="40000"/>
                  </a:schemeClr>
                </a:solidFill>
              </a:rPr>
              <a:t>Facebook Page</a:t>
            </a:r>
            <a:endParaRPr lang="en-US" sz="2300" b="1" dirty="0">
              <a:solidFill>
                <a:schemeClr val="accent6">
                  <a:lumMod val="60000"/>
                  <a:lumOff val="40000"/>
                </a:schemeClr>
              </a:solidFill>
            </a:endParaRPr>
          </a:p>
        </p:txBody>
      </p:sp>
      <p:sp>
        <p:nvSpPr>
          <p:cNvPr id="14" name="Content Placeholder 13"/>
          <p:cNvSpPr>
            <a:spLocks noGrp="1"/>
          </p:cNvSpPr>
          <p:nvPr>
            <p:ph idx="1"/>
          </p:nvPr>
        </p:nvSpPr>
        <p:spPr>
          <a:xfrm>
            <a:off x="1280160" y="1781720"/>
            <a:ext cx="4720590" cy="4761955"/>
          </a:xfrm>
        </p:spPr>
        <p:txBody>
          <a:bodyPr>
            <a:normAutofit fontScale="77500" lnSpcReduction="20000"/>
          </a:bodyPr>
          <a:lstStyle/>
          <a:p>
            <a:pPr marL="457200" lvl="1" indent="0">
              <a:spcAft>
                <a:spcPts val="300"/>
              </a:spcAft>
              <a:buNone/>
            </a:pPr>
            <a:endParaRPr lang="en-US" dirty="0"/>
          </a:p>
          <a:p>
            <a:pPr>
              <a:spcAft>
                <a:spcPts val="300"/>
              </a:spcAft>
            </a:pPr>
            <a:r>
              <a:rPr lang="en-US" b="1" dirty="0"/>
              <a:t>Customize areas</a:t>
            </a:r>
          </a:p>
          <a:p>
            <a:pPr lvl="1">
              <a:spcAft>
                <a:spcPts val="300"/>
              </a:spcAft>
            </a:pPr>
            <a:r>
              <a:rPr lang="en-US" dirty="0"/>
              <a:t>Add a donate button to your </a:t>
            </a:r>
            <a:r>
              <a:rPr lang="en-US" dirty="0" smtClean="0"/>
              <a:t>site (your FB page must be categorized as non-profit to do so</a:t>
            </a:r>
            <a:r>
              <a:rPr lang="en-US" dirty="0"/>
              <a:t>:  </a:t>
            </a:r>
            <a:r>
              <a:rPr lang="en-US" dirty="0" smtClean="0">
                <a:hlinkClick r:id="rId2"/>
              </a:rPr>
              <a:t>www.facebook.com/business/help/694386777360892</a:t>
            </a:r>
            <a:r>
              <a:rPr lang="en-US" dirty="0" smtClean="0"/>
              <a:t> )</a:t>
            </a:r>
            <a:endParaRPr lang="en-US" dirty="0"/>
          </a:p>
          <a:p>
            <a:pPr lvl="1">
              <a:spcAft>
                <a:spcPts val="300"/>
              </a:spcAft>
            </a:pPr>
            <a:r>
              <a:rPr lang="en-US" dirty="0"/>
              <a:t>Join our email list</a:t>
            </a:r>
          </a:p>
          <a:p>
            <a:pPr lvl="1">
              <a:spcAft>
                <a:spcPts val="300"/>
              </a:spcAft>
            </a:pPr>
            <a:endParaRPr lang="en-US" dirty="0" smtClean="0"/>
          </a:p>
          <a:p>
            <a:pPr>
              <a:spcAft>
                <a:spcPts val="300"/>
              </a:spcAft>
            </a:pPr>
            <a:r>
              <a:rPr lang="en-US" b="1" dirty="0" smtClean="0"/>
              <a:t>Build Likes</a:t>
            </a:r>
          </a:p>
          <a:p>
            <a:pPr lvl="1">
              <a:spcAft>
                <a:spcPts val="300"/>
              </a:spcAft>
            </a:pPr>
            <a:r>
              <a:rPr lang="en-US" dirty="0" smtClean="0"/>
              <a:t>Start by importing your email </a:t>
            </a:r>
            <a:r>
              <a:rPr lang="en-US" dirty="0" smtClean="0"/>
              <a:t>list:  Export all your contacts from Communicator, then follow </a:t>
            </a:r>
            <a:r>
              <a:rPr lang="en-US" dirty="0"/>
              <a:t>these instructions: </a:t>
            </a:r>
            <a:r>
              <a:rPr lang="en-US" dirty="0">
                <a:hlinkClick r:id="rId3"/>
              </a:rPr>
              <a:t>https://</a:t>
            </a:r>
            <a:r>
              <a:rPr lang="en-US" dirty="0" smtClean="0">
                <a:hlinkClick r:id="rId3"/>
              </a:rPr>
              <a:t>www.facebook.com/help/212291088790957</a:t>
            </a:r>
            <a:r>
              <a:rPr lang="en-US" dirty="0" smtClean="0"/>
              <a:t> </a:t>
            </a:r>
          </a:p>
          <a:p>
            <a:pPr lvl="1">
              <a:spcAft>
                <a:spcPts val="300"/>
              </a:spcAft>
            </a:pPr>
            <a:r>
              <a:rPr lang="en-US" dirty="0" smtClean="0"/>
              <a:t>There are many more ways to build likes, do some research or consult with others. </a:t>
            </a:r>
            <a:endParaRPr lang="en-US" dirty="0" smtClean="0"/>
          </a:p>
        </p:txBody>
      </p:sp>
      <p:pic>
        <p:nvPicPr>
          <p:cNvPr id="5" name="Picture 4"/>
          <p:cNvPicPr>
            <a:picLocks noChangeAspect="1"/>
          </p:cNvPicPr>
          <p:nvPr/>
        </p:nvPicPr>
        <p:blipFill>
          <a:blip r:embed="rId4"/>
          <a:stretch>
            <a:fillRect/>
          </a:stretch>
        </p:blipFill>
        <p:spPr>
          <a:xfrm>
            <a:off x="6316726" y="2324645"/>
            <a:ext cx="5424488" cy="3304072"/>
          </a:xfrm>
          <a:prstGeom prst="rect">
            <a:avLst/>
          </a:prstGeom>
        </p:spPr>
      </p:pic>
    </p:spTree>
    <p:extLst>
      <p:ext uri="{BB962C8B-B14F-4D97-AF65-F5344CB8AC3E}">
        <p14:creationId xmlns:p14="http://schemas.microsoft.com/office/powerpoint/2010/main" val="29256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7" end="7"/>
                                            </p:txEl>
                                          </p:spTgt>
                                        </p:tgtEl>
                                        <p:attrNameLst>
                                          <p:attrName>style.visibility</p:attrName>
                                        </p:attrNameLst>
                                      </p:cBhvr>
                                      <p:to>
                                        <p:strVal val="visible"/>
                                      </p:to>
                                    </p:set>
                                  </p:childTnLst>
                                </p:cTn>
                              </p:par>
                              <p:par>
                                <p:cTn id="19" presetID="53"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3200" b="0" dirty="0" smtClean="0"/>
              <a:t>PART 3</a:t>
            </a:r>
            <a:r>
              <a:rPr lang="en-US" dirty="0" smtClean="0"/>
              <a:t/>
            </a:r>
            <a:br>
              <a:rPr lang="en-US" dirty="0" smtClean="0"/>
            </a:br>
            <a:r>
              <a:rPr lang="en-US" dirty="0" smtClean="0"/>
              <a:t>EXECUTION</a:t>
            </a:r>
            <a:endParaRPr lang="en-US" dirty="0"/>
          </a:p>
        </p:txBody>
      </p:sp>
      <p:sp>
        <p:nvSpPr>
          <p:cNvPr id="14" name="Text Placeholder 13"/>
          <p:cNvSpPr>
            <a:spLocks noGrp="1"/>
          </p:cNvSpPr>
          <p:nvPr>
            <p:ph type="body" idx="1"/>
          </p:nvPr>
        </p:nvSpPr>
        <p:spPr>
          <a:xfrm>
            <a:off x="3838014" y="4673600"/>
            <a:ext cx="6597465" cy="1416050"/>
          </a:xfrm>
        </p:spPr>
        <p:txBody>
          <a:bodyPr>
            <a:normAutofit lnSpcReduction="10000"/>
          </a:bodyPr>
          <a:lstStyle/>
          <a:p>
            <a:r>
              <a:rPr lang="en-US" dirty="0" smtClean="0"/>
              <a:t>- Your strategy is in place (RRR).  </a:t>
            </a:r>
          </a:p>
          <a:p>
            <a:r>
              <a:rPr lang="en-US" dirty="0" smtClean="0"/>
              <a:t>- Your systems are ready.</a:t>
            </a:r>
          </a:p>
          <a:p>
            <a:r>
              <a:rPr lang="en-US" dirty="0" smtClean="0"/>
              <a:t>- Your design and content have been created.</a:t>
            </a:r>
          </a:p>
          <a:p>
            <a:r>
              <a:rPr lang="en-US" b="1" dirty="0" smtClean="0"/>
              <a:t>Now promote your event.</a:t>
            </a:r>
            <a:endParaRPr lang="en-US" dirty="0"/>
          </a:p>
        </p:txBody>
      </p:sp>
    </p:spTree>
    <p:extLst>
      <p:ext uri="{BB962C8B-B14F-4D97-AF65-F5344CB8AC3E}">
        <p14:creationId xmlns:p14="http://schemas.microsoft.com/office/powerpoint/2010/main" val="413273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dirty="0" smtClean="0"/>
              <a:t>Events on your </a:t>
            </a:r>
            <a:r>
              <a:rPr lang="en-US" sz="2500" b="1" dirty="0" smtClean="0">
                <a:solidFill>
                  <a:schemeClr val="accent6">
                    <a:lumMod val="60000"/>
                    <a:lumOff val="40000"/>
                  </a:schemeClr>
                </a:solidFill>
              </a:rPr>
              <a:t>Website</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2190750"/>
            <a:ext cx="3872865" cy="3792040"/>
          </a:xfrm>
        </p:spPr>
        <p:txBody>
          <a:bodyPr/>
          <a:lstStyle/>
          <a:p>
            <a:pPr marL="457200" indent="-457200" fontAlgn="base">
              <a:buFont typeface="+mj-lt"/>
              <a:buAutoNum type="arabicPeriod"/>
            </a:pPr>
            <a:r>
              <a:rPr lang="en-US" dirty="0" smtClean="0"/>
              <a:t>Banner </a:t>
            </a:r>
            <a:r>
              <a:rPr lang="en-US" dirty="0"/>
              <a:t>on </a:t>
            </a:r>
            <a:r>
              <a:rPr lang="en-US" dirty="0" smtClean="0"/>
              <a:t>homepage: with or without overlay for text</a:t>
            </a:r>
            <a:endParaRPr lang="en-US" dirty="0"/>
          </a:p>
        </p:txBody>
      </p:sp>
      <p:pic>
        <p:nvPicPr>
          <p:cNvPr id="2" name="Picture 1"/>
          <p:cNvPicPr>
            <a:picLocks noChangeAspect="1"/>
          </p:cNvPicPr>
          <p:nvPr/>
        </p:nvPicPr>
        <p:blipFill>
          <a:blip r:embed="rId2"/>
          <a:stretch>
            <a:fillRect/>
          </a:stretch>
        </p:blipFill>
        <p:spPr>
          <a:xfrm>
            <a:off x="6432550" y="1800808"/>
            <a:ext cx="5648325" cy="4954968"/>
          </a:xfrm>
          <a:prstGeom prst="rect">
            <a:avLst/>
          </a:prstGeom>
        </p:spPr>
      </p:pic>
      <p:pic>
        <p:nvPicPr>
          <p:cNvPr id="8200" name="Picture 8" descr="https://scontent-lga3-1.xx.fbcdn.net/hphotos-ash2/v/t1.0-9/229053_10150178046963379_1184750_n.jpg?oh=a44111a07391f30eaec0bbc0ed5b70fa&amp;oe=5732ED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238" y="2507117"/>
            <a:ext cx="5315106" cy="21367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447799" y="3184746"/>
            <a:ext cx="4895373" cy="3461922"/>
          </a:xfrm>
          <a:prstGeom prst="rect">
            <a:avLst/>
          </a:prstGeom>
        </p:spPr>
      </p:pic>
    </p:spTree>
    <p:extLst>
      <p:ext uri="{BB962C8B-B14F-4D97-AF65-F5344CB8AC3E}">
        <p14:creationId xmlns:p14="http://schemas.microsoft.com/office/powerpoint/2010/main" val="343450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dirty="0" smtClean="0"/>
              <a:t>Events on your </a:t>
            </a:r>
            <a:r>
              <a:rPr lang="en-US" sz="2500" b="1" dirty="0" smtClean="0">
                <a:solidFill>
                  <a:schemeClr val="accent6">
                    <a:lumMod val="60000"/>
                    <a:lumOff val="40000"/>
                  </a:schemeClr>
                </a:solidFill>
              </a:rPr>
              <a:t>Website</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2190750"/>
            <a:ext cx="3977640" cy="3792040"/>
          </a:xfrm>
        </p:spPr>
        <p:txBody>
          <a:bodyPr/>
          <a:lstStyle/>
          <a:p>
            <a:pPr marL="457200" indent="-457200" fontAlgn="base">
              <a:buFont typeface="+mj-lt"/>
              <a:buAutoNum type="arabicPeriod"/>
            </a:pPr>
            <a:r>
              <a:rPr lang="en-US" dirty="0" smtClean="0"/>
              <a:t>Banner on homepage</a:t>
            </a:r>
          </a:p>
          <a:p>
            <a:pPr marL="457200" indent="-457200" fontAlgn="base">
              <a:buFont typeface="+mj-lt"/>
              <a:buAutoNum type="arabicPeriod"/>
            </a:pPr>
            <a:r>
              <a:rPr lang="en-US" dirty="0" smtClean="0"/>
              <a:t>Event </a:t>
            </a:r>
            <a:r>
              <a:rPr lang="en-US" dirty="0"/>
              <a:t>page or </a:t>
            </a:r>
            <a:r>
              <a:rPr lang="en-US" dirty="0" err="1"/>
              <a:t>minisite</a:t>
            </a:r>
            <a:endParaRPr lang="en-US" dirty="0"/>
          </a:p>
        </p:txBody>
      </p:sp>
      <p:pic>
        <p:nvPicPr>
          <p:cNvPr id="2" name="Picture 1"/>
          <p:cNvPicPr>
            <a:picLocks noChangeAspect="1"/>
          </p:cNvPicPr>
          <p:nvPr/>
        </p:nvPicPr>
        <p:blipFill>
          <a:blip r:embed="rId2"/>
          <a:stretch>
            <a:fillRect/>
          </a:stretch>
        </p:blipFill>
        <p:spPr>
          <a:xfrm>
            <a:off x="7277414" y="1876425"/>
            <a:ext cx="4481198" cy="3024187"/>
          </a:xfrm>
          <a:prstGeom prst="rect">
            <a:avLst/>
          </a:prstGeom>
        </p:spPr>
      </p:pic>
      <p:pic>
        <p:nvPicPr>
          <p:cNvPr id="3" name="Picture 2"/>
          <p:cNvPicPr>
            <a:picLocks noChangeAspect="1"/>
          </p:cNvPicPr>
          <p:nvPr/>
        </p:nvPicPr>
        <p:blipFill>
          <a:blip r:embed="rId3"/>
          <a:stretch>
            <a:fillRect/>
          </a:stretch>
        </p:blipFill>
        <p:spPr>
          <a:xfrm>
            <a:off x="6734388" y="3901984"/>
            <a:ext cx="3209925" cy="2384516"/>
          </a:xfrm>
          <a:prstGeom prst="rect">
            <a:avLst/>
          </a:prstGeom>
        </p:spPr>
      </p:pic>
      <p:pic>
        <p:nvPicPr>
          <p:cNvPr id="4" name="Picture 3"/>
          <p:cNvPicPr>
            <a:picLocks noChangeAspect="1"/>
          </p:cNvPicPr>
          <p:nvPr/>
        </p:nvPicPr>
        <p:blipFill>
          <a:blip r:embed="rId4"/>
          <a:stretch>
            <a:fillRect/>
          </a:stretch>
        </p:blipFill>
        <p:spPr>
          <a:xfrm>
            <a:off x="9096689" y="4086770"/>
            <a:ext cx="3002882" cy="2199730"/>
          </a:xfrm>
          <a:prstGeom prst="rect">
            <a:avLst/>
          </a:prstGeom>
        </p:spPr>
      </p:pic>
      <p:pic>
        <p:nvPicPr>
          <p:cNvPr id="6" name="Picture 5"/>
          <p:cNvPicPr>
            <a:picLocks noChangeAspect="1"/>
          </p:cNvPicPr>
          <p:nvPr/>
        </p:nvPicPr>
        <p:blipFill>
          <a:blip r:embed="rId5"/>
          <a:stretch>
            <a:fillRect/>
          </a:stretch>
        </p:blipFill>
        <p:spPr>
          <a:xfrm>
            <a:off x="4777737" y="1687875"/>
            <a:ext cx="2046177" cy="4598625"/>
          </a:xfrm>
          <a:prstGeom prst="rect">
            <a:avLst/>
          </a:prstGeom>
        </p:spPr>
      </p:pic>
      <p:pic>
        <p:nvPicPr>
          <p:cNvPr id="7" name="Picture 6"/>
          <p:cNvPicPr>
            <a:picLocks noChangeAspect="1"/>
          </p:cNvPicPr>
          <p:nvPr/>
        </p:nvPicPr>
        <p:blipFill>
          <a:blip r:embed="rId6"/>
          <a:stretch>
            <a:fillRect/>
          </a:stretch>
        </p:blipFill>
        <p:spPr>
          <a:xfrm>
            <a:off x="339858" y="3283914"/>
            <a:ext cx="4382634" cy="3471862"/>
          </a:xfrm>
          <a:prstGeom prst="rect">
            <a:avLst/>
          </a:prstGeom>
        </p:spPr>
      </p:pic>
    </p:spTree>
    <p:extLst>
      <p:ext uri="{BB962C8B-B14F-4D97-AF65-F5344CB8AC3E}">
        <p14:creationId xmlns:p14="http://schemas.microsoft.com/office/powerpoint/2010/main" val="164494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dirty="0" smtClean="0"/>
              <a:t>Events on your </a:t>
            </a:r>
            <a:r>
              <a:rPr lang="en-US" sz="2500" b="1" dirty="0" smtClean="0">
                <a:solidFill>
                  <a:schemeClr val="accent6">
                    <a:lumMod val="60000"/>
                    <a:lumOff val="40000"/>
                  </a:schemeClr>
                </a:solidFill>
              </a:rPr>
              <a:t>Website</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2190750"/>
            <a:ext cx="3272790" cy="3792040"/>
          </a:xfrm>
        </p:spPr>
        <p:txBody>
          <a:bodyPr>
            <a:normAutofit fontScale="85000" lnSpcReduction="20000"/>
          </a:bodyPr>
          <a:lstStyle/>
          <a:p>
            <a:pPr marL="457200" indent="-457200" fontAlgn="base">
              <a:buFont typeface="+mj-lt"/>
              <a:buAutoNum type="arabicPeriod"/>
            </a:pPr>
            <a:r>
              <a:rPr lang="en-US" dirty="0" smtClean="0"/>
              <a:t>Banner </a:t>
            </a:r>
            <a:r>
              <a:rPr lang="en-US" dirty="0"/>
              <a:t>on homepage</a:t>
            </a:r>
          </a:p>
          <a:p>
            <a:pPr marL="457200" indent="-457200" fontAlgn="base">
              <a:buFont typeface="+mj-lt"/>
              <a:buAutoNum type="arabicPeriod"/>
            </a:pPr>
            <a:r>
              <a:rPr lang="en-US" dirty="0"/>
              <a:t>Event page or </a:t>
            </a:r>
            <a:r>
              <a:rPr lang="en-US" dirty="0" err="1"/>
              <a:t>minisite</a:t>
            </a:r>
            <a:endParaRPr lang="en-US" dirty="0"/>
          </a:p>
          <a:p>
            <a:pPr marL="457200" indent="-457200" fontAlgn="base">
              <a:buFont typeface="+mj-lt"/>
              <a:buAutoNum type="arabicPeriod"/>
            </a:pPr>
            <a:r>
              <a:rPr lang="en-US" dirty="0"/>
              <a:t>Registration </a:t>
            </a:r>
            <a:r>
              <a:rPr lang="en-US" u="sng" dirty="0" smtClean="0"/>
              <a:t>form</a:t>
            </a:r>
            <a:r>
              <a:rPr lang="en-US" dirty="0" smtClean="0"/>
              <a:t> – mobile friendly</a:t>
            </a:r>
          </a:p>
          <a:p>
            <a:pPr lvl="1" fontAlgn="base"/>
            <a:r>
              <a:rPr lang="en-US" dirty="0" smtClean="0"/>
              <a:t>Don’t list email address for </a:t>
            </a:r>
            <a:r>
              <a:rPr lang="en-US" dirty="0" smtClean="0"/>
              <a:t>registration</a:t>
            </a:r>
          </a:p>
          <a:p>
            <a:pPr lvl="1" fontAlgn="base"/>
            <a:r>
              <a:rPr lang="en-US" dirty="0" smtClean="0"/>
              <a:t>Don’t reuse all forms that are not mobile-friendly, create a new one in just a few minutes using form builder. </a:t>
            </a:r>
            <a:endParaRPr lang="en-US" dirty="0" smtClean="0"/>
          </a:p>
        </p:txBody>
      </p:sp>
      <p:pic>
        <p:nvPicPr>
          <p:cNvPr id="2" name="Picture 1"/>
          <p:cNvPicPr>
            <a:picLocks noChangeAspect="1"/>
          </p:cNvPicPr>
          <p:nvPr/>
        </p:nvPicPr>
        <p:blipFill rotWithShape="1">
          <a:blip r:embed="rId2"/>
          <a:srcRect r="1553"/>
          <a:stretch/>
        </p:blipFill>
        <p:spPr>
          <a:xfrm>
            <a:off x="4552950" y="1676399"/>
            <a:ext cx="3009900" cy="4848225"/>
          </a:xfrm>
          <a:prstGeom prst="rect">
            <a:avLst/>
          </a:prstGeom>
        </p:spPr>
      </p:pic>
      <p:pic>
        <p:nvPicPr>
          <p:cNvPr id="5" name="Picture 4"/>
          <p:cNvPicPr>
            <a:picLocks noChangeAspect="1"/>
          </p:cNvPicPr>
          <p:nvPr/>
        </p:nvPicPr>
        <p:blipFill>
          <a:blip r:embed="rId3"/>
          <a:stretch>
            <a:fillRect/>
          </a:stretch>
        </p:blipFill>
        <p:spPr>
          <a:xfrm>
            <a:off x="7792890" y="1714499"/>
            <a:ext cx="2798198" cy="4357687"/>
          </a:xfrm>
          <a:prstGeom prst="rect">
            <a:avLst/>
          </a:prstGeom>
        </p:spPr>
      </p:pic>
    </p:spTree>
    <p:extLst>
      <p:ext uri="{BB962C8B-B14F-4D97-AF65-F5344CB8AC3E}">
        <p14:creationId xmlns:p14="http://schemas.microsoft.com/office/powerpoint/2010/main" val="353967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EMAIL MARKETING</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1785257"/>
            <a:ext cx="3777615" cy="4542972"/>
          </a:xfrm>
        </p:spPr>
        <p:txBody>
          <a:bodyPr>
            <a:normAutofit/>
          </a:bodyPr>
          <a:lstStyle/>
          <a:p>
            <a:pPr marL="457200" indent="-457200" fontAlgn="base">
              <a:spcBef>
                <a:spcPts val="600"/>
              </a:spcBef>
              <a:buFont typeface="+mj-lt"/>
              <a:buAutoNum type="arabicPeriod"/>
            </a:pPr>
            <a:r>
              <a:rPr lang="en-US" dirty="0" smtClean="0"/>
              <a:t>Understand </a:t>
            </a:r>
            <a:br>
              <a:rPr lang="en-US" dirty="0" smtClean="0"/>
            </a:br>
            <a:r>
              <a:rPr lang="en-US" dirty="0" smtClean="0"/>
              <a:t>Open Rate + </a:t>
            </a:r>
            <a:br>
              <a:rPr lang="en-US" dirty="0" smtClean="0"/>
            </a:br>
            <a:r>
              <a:rPr lang="en-US" dirty="0" smtClean="0"/>
              <a:t>Click Rate:</a:t>
            </a:r>
            <a:r>
              <a:rPr lang="en-US" dirty="0"/>
              <a:t/>
            </a:r>
            <a:br>
              <a:rPr lang="en-US" dirty="0"/>
            </a:br>
            <a:r>
              <a:rPr lang="en-US" dirty="0" smtClean="0"/>
              <a:t/>
            </a:r>
            <a:br>
              <a:rPr lang="en-US" dirty="0" smtClean="0"/>
            </a:br>
            <a:r>
              <a:rPr lang="en-US" dirty="0" smtClean="0"/>
              <a:t>Let’s set</a:t>
            </a:r>
            <a:br>
              <a:rPr lang="en-US" dirty="0" smtClean="0"/>
            </a:br>
            <a:r>
              <a:rPr lang="en-US" dirty="0" smtClean="0"/>
              <a:t>realistic</a:t>
            </a:r>
            <a:br>
              <a:rPr lang="en-US" dirty="0" smtClean="0"/>
            </a:br>
            <a:r>
              <a:rPr lang="en-US" dirty="0" smtClean="0"/>
              <a:t>expectations…</a:t>
            </a:r>
          </a:p>
        </p:txBody>
      </p:sp>
      <p:graphicFrame>
        <p:nvGraphicFramePr>
          <p:cNvPr id="8" name="Chart 7"/>
          <p:cNvGraphicFramePr/>
          <p:nvPr>
            <p:extLst>
              <p:ext uri="{D42A27DB-BD31-4B8C-83A1-F6EECF244321}">
                <p14:modId xmlns:p14="http://schemas.microsoft.com/office/powerpoint/2010/main" val="2470916185"/>
              </p:ext>
            </p:extLst>
          </p:nvPr>
        </p:nvGraphicFramePr>
        <p:xfrm>
          <a:off x="3727450" y="1785257"/>
          <a:ext cx="7435850" cy="49572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2442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EMAIL MARKETING</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1785257"/>
            <a:ext cx="3777615" cy="4542972"/>
          </a:xfrm>
        </p:spPr>
        <p:txBody>
          <a:bodyPr>
            <a:normAutofit/>
          </a:bodyPr>
          <a:lstStyle/>
          <a:p>
            <a:pPr marL="457200" indent="-457200" fontAlgn="base">
              <a:spcBef>
                <a:spcPts val="600"/>
              </a:spcBef>
              <a:buFont typeface="+mj-lt"/>
              <a:buAutoNum type="arabicPeriod"/>
            </a:pPr>
            <a:r>
              <a:rPr lang="en-US" dirty="0" smtClean="0">
                <a:solidFill>
                  <a:schemeClr val="accent1">
                    <a:lumMod val="60000"/>
                    <a:lumOff val="40000"/>
                  </a:schemeClr>
                </a:solidFill>
              </a:rPr>
              <a:t>Understand Open Rate + Click Rate</a:t>
            </a:r>
          </a:p>
          <a:p>
            <a:pPr marL="457200" indent="-457200" fontAlgn="base">
              <a:spcBef>
                <a:spcPts val="600"/>
              </a:spcBef>
              <a:buFont typeface="+mj-lt"/>
              <a:buAutoNum type="arabicPeriod"/>
            </a:pPr>
            <a:r>
              <a:rPr lang="en-US" dirty="0" smtClean="0"/>
              <a:t>Subject </a:t>
            </a:r>
            <a:r>
              <a:rPr lang="en-US" dirty="0"/>
              <a:t>line is </a:t>
            </a:r>
            <a:r>
              <a:rPr lang="en-US" dirty="0" smtClean="0"/>
              <a:t>king</a:t>
            </a:r>
            <a:endParaRPr lang="en-US" dirty="0"/>
          </a:p>
        </p:txBody>
      </p:sp>
      <p:pic>
        <p:nvPicPr>
          <p:cNvPr id="2" name="Picture 1"/>
          <p:cNvPicPr>
            <a:picLocks noChangeAspect="1"/>
          </p:cNvPicPr>
          <p:nvPr/>
        </p:nvPicPr>
        <p:blipFill>
          <a:blip r:embed="rId2"/>
          <a:stretch>
            <a:fillRect/>
          </a:stretch>
        </p:blipFill>
        <p:spPr>
          <a:xfrm>
            <a:off x="4830762" y="1937204"/>
            <a:ext cx="3681413" cy="4640690"/>
          </a:xfrm>
          <a:prstGeom prst="rect">
            <a:avLst/>
          </a:prstGeom>
        </p:spPr>
      </p:pic>
      <p:pic>
        <p:nvPicPr>
          <p:cNvPr id="3" name="Picture 2"/>
          <p:cNvPicPr>
            <a:picLocks noChangeAspect="1"/>
          </p:cNvPicPr>
          <p:nvPr/>
        </p:nvPicPr>
        <p:blipFill rotWithShape="1">
          <a:blip r:embed="rId3"/>
          <a:srcRect r="28882" b="89211"/>
          <a:stretch/>
        </p:blipFill>
        <p:spPr>
          <a:xfrm>
            <a:off x="8639175" y="3429000"/>
            <a:ext cx="2676525" cy="457200"/>
          </a:xfrm>
          <a:prstGeom prst="rect">
            <a:avLst/>
          </a:prstGeom>
        </p:spPr>
      </p:pic>
      <p:pic>
        <p:nvPicPr>
          <p:cNvPr id="4" name="Picture 3"/>
          <p:cNvPicPr>
            <a:picLocks noChangeAspect="1"/>
          </p:cNvPicPr>
          <p:nvPr/>
        </p:nvPicPr>
        <p:blipFill>
          <a:blip r:embed="rId4"/>
          <a:stretch>
            <a:fillRect/>
          </a:stretch>
        </p:blipFill>
        <p:spPr>
          <a:xfrm>
            <a:off x="8639175" y="4028886"/>
            <a:ext cx="2874621" cy="457326"/>
          </a:xfrm>
          <a:prstGeom prst="rect">
            <a:avLst/>
          </a:prstGeom>
        </p:spPr>
      </p:pic>
    </p:spTree>
    <p:extLst>
      <p:ext uri="{BB962C8B-B14F-4D97-AF65-F5344CB8AC3E}">
        <p14:creationId xmlns:p14="http://schemas.microsoft.com/office/powerpoint/2010/main" val="275039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EMAIL MARKETING</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1785257"/>
            <a:ext cx="3777615" cy="4542972"/>
          </a:xfrm>
        </p:spPr>
        <p:txBody>
          <a:bodyPr>
            <a:normAutofit/>
          </a:bodyPr>
          <a:lstStyle/>
          <a:p>
            <a:pPr marL="457200" indent="-457200" fontAlgn="base">
              <a:spcBef>
                <a:spcPts val="600"/>
              </a:spcBef>
              <a:buFont typeface="+mj-lt"/>
              <a:buAutoNum type="arabicPeriod"/>
            </a:pPr>
            <a:r>
              <a:rPr lang="en-US" dirty="0" smtClean="0">
                <a:solidFill>
                  <a:schemeClr val="accent1">
                    <a:lumMod val="60000"/>
                    <a:lumOff val="40000"/>
                  </a:schemeClr>
                </a:solidFill>
              </a:rPr>
              <a:t>Understand Open Rate + Click Rate</a:t>
            </a:r>
          </a:p>
          <a:p>
            <a:pPr marL="457200" indent="-457200" fontAlgn="base">
              <a:spcBef>
                <a:spcPts val="600"/>
              </a:spcBef>
              <a:buFont typeface="+mj-lt"/>
              <a:buAutoNum type="arabicPeriod"/>
            </a:pPr>
            <a:r>
              <a:rPr lang="en-US" dirty="0" smtClean="0"/>
              <a:t>Subject </a:t>
            </a:r>
            <a:r>
              <a:rPr lang="en-US" dirty="0"/>
              <a:t>line is </a:t>
            </a:r>
            <a:r>
              <a:rPr lang="en-US" dirty="0" smtClean="0"/>
              <a:t>king</a:t>
            </a:r>
          </a:p>
          <a:p>
            <a:pPr marL="457200" lvl="1" indent="0" fontAlgn="base">
              <a:spcBef>
                <a:spcPts val="600"/>
              </a:spcBef>
              <a:buNone/>
            </a:pPr>
            <a:r>
              <a:rPr lang="en-US" b="1" dirty="0" smtClean="0"/>
              <a:t>Ambiguous vs. Direct</a:t>
            </a:r>
            <a:endParaRPr lang="en-US" b="1" dirty="0"/>
          </a:p>
        </p:txBody>
      </p:sp>
      <p:pic>
        <p:nvPicPr>
          <p:cNvPr id="5" name="Picture 4"/>
          <p:cNvPicPr>
            <a:picLocks noChangeAspect="1"/>
          </p:cNvPicPr>
          <p:nvPr/>
        </p:nvPicPr>
        <p:blipFill>
          <a:blip r:embed="rId2"/>
          <a:stretch>
            <a:fillRect/>
          </a:stretch>
        </p:blipFill>
        <p:spPr>
          <a:xfrm>
            <a:off x="5057775" y="1628775"/>
            <a:ext cx="3297659" cy="5072062"/>
          </a:xfrm>
          <a:prstGeom prst="rect">
            <a:avLst/>
          </a:prstGeom>
        </p:spPr>
      </p:pic>
      <p:pic>
        <p:nvPicPr>
          <p:cNvPr id="6" name="Picture 5"/>
          <p:cNvPicPr>
            <a:picLocks noChangeAspect="1"/>
          </p:cNvPicPr>
          <p:nvPr/>
        </p:nvPicPr>
        <p:blipFill>
          <a:blip r:embed="rId3"/>
          <a:stretch>
            <a:fillRect/>
          </a:stretch>
        </p:blipFill>
        <p:spPr>
          <a:xfrm>
            <a:off x="5293146" y="2281237"/>
            <a:ext cx="6124575" cy="1171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594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EMAIL MARKETING</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1785257"/>
            <a:ext cx="3777615" cy="4542972"/>
          </a:xfrm>
        </p:spPr>
        <p:txBody>
          <a:bodyPr>
            <a:normAutofit/>
          </a:bodyPr>
          <a:lstStyle/>
          <a:p>
            <a:pPr marL="457200" indent="-457200" fontAlgn="base">
              <a:spcBef>
                <a:spcPts val="600"/>
              </a:spcBef>
              <a:buFont typeface="+mj-lt"/>
              <a:buAutoNum type="arabicPeriod"/>
            </a:pPr>
            <a:r>
              <a:rPr lang="en-US" dirty="0" smtClean="0">
                <a:solidFill>
                  <a:schemeClr val="accent1">
                    <a:lumMod val="60000"/>
                    <a:lumOff val="40000"/>
                  </a:schemeClr>
                </a:solidFill>
              </a:rPr>
              <a:t>Understand Open Rate + Click Rate</a:t>
            </a:r>
          </a:p>
          <a:p>
            <a:pPr marL="457200" indent="-457200" fontAlgn="base">
              <a:spcBef>
                <a:spcPts val="600"/>
              </a:spcBef>
              <a:buFont typeface="+mj-lt"/>
              <a:buAutoNum type="arabicPeriod"/>
            </a:pPr>
            <a:r>
              <a:rPr lang="en-US" dirty="0" smtClean="0">
                <a:solidFill>
                  <a:schemeClr val="accent1">
                    <a:lumMod val="60000"/>
                    <a:lumOff val="40000"/>
                  </a:schemeClr>
                </a:solidFill>
              </a:rPr>
              <a:t>Subject </a:t>
            </a:r>
            <a:r>
              <a:rPr lang="en-US" dirty="0">
                <a:solidFill>
                  <a:schemeClr val="accent1">
                    <a:lumMod val="60000"/>
                    <a:lumOff val="40000"/>
                  </a:schemeClr>
                </a:solidFill>
              </a:rPr>
              <a:t>line is king</a:t>
            </a:r>
          </a:p>
          <a:p>
            <a:pPr marL="457200" indent="-457200" fontAlgn="base">
              <a:spcBef>
                <a:spcPts val="600"/>
              </a:spcBef>
              <a:buFont typeface="+mj-lt"/>
              <a:buAutoNum type="arabicPeriod"/>
            </a:pPr>
            <a:r>
              <a:rPr lang="en-US" dirty="0"/>
              <a:t>Best send day </a:t>
            </a:r>
            <a:r>
              <a:rPr lang="en-US" dirty="0" smtClean="0"/>
              <a:t>+ </a:t>
            </a:r>
            <a:r>
              <a:rPr lang="en-US" dirty="0" smtClean="0"/>
              <a:t>time: avoid Mondays &amp; Fridays, mornings and end of day. </a:t>
            </a:r>
            <a:endParaRPr lang="en-US" dirty="0" smtClean="0"/>
          </a:p>
        </p:txBody>
      </p:sp>
      <p:pic>
        <p:nvPicPr>
          <p:cNvPr id="9218" name="Picture 2" descr="MailChimp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3861" y="1785257"/>
            <a:ext cx="6667500" cy="43338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rumblinglankan.com/wp-content/uploads/Email-Open-by-time-of-d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61" y="4418772"/>
            <a:ext cx="4902200" cy="227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92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STRATEGY</a:t>
            </a:r>
            <a:endParaRPr lang="en-US" dirty="0"/>
          </a:p>
        </p:txBody>
      </p:sp>
      <p:sp>
        <p:nvSpPr>
          <p:cNvPr id="14" name="Text Placeholder 13"/>
          <p:cNvSpPr>
            <a:spLocks noGrp="1"/>
          </p:cNvSpPr>
          <p:nvPr>
            <p:ph type="body" idx="1"/>
          </p:nvPr>
        </p:nvSpPr>
        <p:spPr>
          <a:xfrm>
            <a:off x="3838014" y="4673600"/>
            <a:ext cx="6597465" cy="1416050"/>
          </a:xfrm>
        </p:spPr>
        <p:txBody>
          <a:bodyPr>
            <a:normAutofit/>
          </a:bodyPr>
          <a:lstStyle/>
          <a:p>
            <a:r>
              <a:rPr lang="en-US" dirty="0"/>
              <a:t>Your event attendees are busy, and they’re drowning in a sea of marketing messages</a:t>
            </a:r>
            <a:r>
              <a:rPr lang="en-US" dirty="0" smtClean="0"/>
              <a:t>.  How will you stand out? </a:t>
            </a:r>
            <a:endParaRPr lang="en-US" dirty="0"/>
          </a:p>
        </p:txBody>
      </p:sp>
    </p:spTree>
    <p:extLst>
      <p:ext uri="{BB962C8B-B14F-4D97-AF65-F5344CB8AC3E}">
        <p14:creationId xmlns:p14="http://schemas.microsoft.com/office/powerpoint/2010/main" val="412635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EMAIL MARKETING</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1785258"/>
            <a:ext cx="3777615" cy="2430819"/>
          </a:xfrm>
        </p:spPr>
        <p:txBody>
          <a:bodyPr>
            <a:normAutofit fontScale="92500" lnSpcReduction="20000"/>
          </a:bodyPr>
          <a:lstStyle/>
          <a:p>
            <a:pPr marL="457200" indent="-457200" fontAlgn="base">
              <a:spcBef>
                <a:spcPts val="600"/>
              </a:spcBef>
              <a:buFont typeface="+mj-lt"/>
              <a:buAutoNum type="arabicPeriod"/>
            </a:pPr>
            <a:r>
              <a:rPr lang="en-US" dirty="0" smtClean="0">
                <a:solidFill>
                  <a:schemeClr val="accent1">
                    <a:lumMod val="60000"/>
                    <a:lumOff val="40000"/>
                  </a:schemeClr>
                </a:solidFill>
              </a:rPr>
              <a:t>Understand Open Rate + Click Rate</a:t>
            </a:r>
          </a:p>
          <a:p>
            <a:pPr marL="457200" indent="-457200" fontAlgn="base">
              <a:spcBef>
                <a:spcPts val="600"/>
              </a:spcBef>
              <a:buFont typeface="+mj-lt"/>
              <a:buAutoNum type="arabicPeriod"/>
            </a:pPr>
            <a:r>
              <a:rPr lang="en-US" dirty="0" smtClean="0">
                <a:solidFill>
                  <a:schemeClr val="accent1">
                    <a:lumMod val="60000"/>
                    <a:lumOff val="40000"/>
                  </a:schemeClr>
                </a:solidFill>
              </a:rPr>
              <a:t>Subject </a:t>
            </a:r>
            <a:r>
              <a:rPr lang="en-US" dirty="0">
                <a:solidFill>
                  <a:schemeClr val="accent1">
                    <a:lumMod val="60000"/>
                    <a:lumOff val="40000"/>
                  </a:schemeClr>
                </a:solidFill>
              </a:rPr>
              <a:t>line is king</a:t>
            </a:r>
          </a:p>
          <a:p>
            <a:pPr marL="457200" indent="-457200" fontAlgn="base">
              <a:spcBef>
                <a:spcPts val="600"/>
              </a:spcBef>
              <a:buFont typeface="+mj-lt"/>
              <a:buAutoNum type="arabicPeriod"/>
            </a:pPr>
            <a:r>
              <a:rPr lang="en-US" dirty="0">
                <a:solidFill>
                  <a:schemeClr val="accent1">
                    <a:lumMod val="60000"/>
                    <a:lumOff val="40000"/>
                  </a:schemeClr>
                </a:solidFill>
              </a:rPr>
              <a:t>Best send day / time</a:t>
            </a:r>
          </a:p>
          <a:p>
            <a:pPr marL="457200" indent="-457200" fontAlgn="base">
              <a:spcBef>
                <a:spcPts val="600"/>
              </a:spcBef>
              <a:buFont typeface="+mj-lt"/>
              <a:buAutoNum type="arabicPeriod"/>
            </a:pPr>
            <a:r>
              <a:rPr lang="en-US" dirty="0"/>
              <a:t>How many per week</a:t>
            </a:r>
            <a:r>
              <a:rPr lang="en-US" dirty="0" smtClean="0"/>
              <a:t>?</a:t>
            </a:r>
          </a:p>
          <a:p>
            <a:pPr marL="0" indent="0" fontAlgn="base">
              <a:spcBef>
                <a:spcPts val="600"/>
              </a:spcBef>
              <a:buNone/>
            </a:pPr>
            <a:r>
              <a:rPr lang="en-US" b="1" dirty="0"/>
              <a:t> </a:t>
            </a:r>
            <a:r>
              <a:rPr lang="en-US" b="1" dirty="0" smtClean="0"/>
              <a:t>       Less is more </a:t>
            </a:r>
            <a:endParaRPr lang="en-US" b="1"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 b="32827"/>
          <a:stretch/>
        </p:blipFill>
        <p:spPr>
          <a:xfrm>
            <a:off x="8715737" y="1682975"/>
            <a:ext cx="3282710" cy="5066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stretch>
            <a:fillRect/>
          </a:stretch>
        </p:blipFill>
        <p:spPr>
          <a:xfrm>
            <a:off x="1819340" y="4216077"/>
            <a:ext cx="2256375" cy="2333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5756890" y="1682975"/>
            <a:ext cx="2922363" cy="5066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651" y="2315771"/>
            <a:ext cx="2395299" cy="423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597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EMAIL MARKETING</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1785257"/>
            <a:ext cx="3777615" cy="4542972"/>
          </a:xfrm>
        </p:spPr>
        <p:txBody>
          <a:bodyPr>
            <a:normAutofit/>
          </a:bodyPr>
          <a:lstStyle/>
          <a:p>
            <a:pPr marL="457200" indent="-457200" fontAlgn="base">
              <a:spcBef>
                <a:spcPts val="600"/>
              </a:spcBef>
              <a:buFont typeface="+mj-lt"/>
              <a:buAutoNum type="arabicPeriod"/>
            </a:pPr>
            <a:r>
              <a:rPr lang="en-US" dirty="0" smtClean="0">
                <a:solidFill>
                  <a:schemeClr val="accent1">
                    <a:lumMod val="60000"/>
                    <a:lumOff val="40000"/>
                  </a:schemeClr>
                </a:solidFill>
              </a:rPr>
              <a:t>Understand Open Rate + Click Rate</a:t>
            </a:r>
          </a:p>
          <a:p>
            <a:pPr marL="457200" indent="-457200" fontAlgn="base">
              <a:spcBef>
                <a:spcPts val="600"/>
              </a:spcBef>
              <a:buFont typeface="+mj-lt"/>
              <a:buAutoNum type="arabicPeriod"/>
            </a:pPr>
            <a:r>
              <a:rPr lang="en-US" dirty="0" smtClean="0">
                <a:solidFill>
                  <a:schemeClr val="accent1">
                    <a:lumMod val="60000"/>
                    <a:lumOff val="40000"/>
                  </a:schemeClr>
                </a:solidFill>
              </a:rPr>
              <a:t>Subject </a:t>
            </a:r>
            <a:r>
              <a:rPr lang="en-US" dirty="0">
                <a:solidFill>
                  <a:schemeClr val="accent1">
                    <a:lumMod val="60000"/>
                    <a:lumOff val="40000"/>
                  </a:schemeClr>
                </a:solidFill>
              </a:rPr>
              <a:t>line is king</a:t>
            </a:r>
          </a:p>
          <a:p>
            <a:pPr marL="457200" indent="-457200" fontAlgn="base">
              <a:spcBef>
                <a:spcPts val="600"/>
              </a:spcBef>
              <a:buFont typeface="+mj-lt"/>
              <a:buAutoNum type="arabicPeriod"/>
            </a:pPr>
            <a:r>
              <a:rPr lang="en-US" dirty="0">
                <a:solidFill>
                  <a:schemeClr val="accent1">
                    <a:lumMod val="60000"/>
                    <a:lumOff val="40000"/>
                  </a:schemeClr>
                </a:solidFill>
              </a:rPr>
              <a:t>Best send day / time</a:t>
            </a:r>
          </a:p>
          <a:p>
            <a:pPr marL="457200" indent="-457200" fontAlgn="base">
              <a:spcBef>
                <a:spcPts val="600"/>
              </a:spcBef>
              <a:buFont typeface="+mj-lt"/>
              <a:buAutoNum type="arabicPeriod"/>
            </a:pPr>
            <a:r>
              <a:rPr lang="en-US" dirty="0">
                <a:solidFill>
                  <a:schemeClr val="accent1">
                    <a:lumMod val="60000"/>
                    <a:lumOff val="40000"/>
                  </a:schemeClr>
                </a:solidFill>
              </a:rPr>
              <a:t>How many per week? </a:t>
            </a:r>
          </a:p>
          <a:p>
            <a:pPr marL="457200" indent="-457200" fontAlgn="base">
              <a:spcBef>
                <a:spcPts val="600"/>
              </a:spcBef>
              <a:buFont typeface="+mj-lt"/>
              <a:buAutoNum type="arabicPeriod"/>
            </a:pPr>
            <a:r>
              <a:rPr lang="en-US" dirty="0">
                <a:solidFill>
                  <a:schemeClr val="accent1">
                    <a:lumMod val="60000"/>
                    <a:lumOff val="40000"/>
                  </a:schemeClr>
                </a:solidFill>
              </a:rPr>
              <a:t>Constant Contact / Communicator</a:t>
            </a:r>
          </a:p>
          <a:p>
            <a:pPr marL="457200" indent="-457200" fontAlgn="base">
              <a:spcBef>
                <a:spcPts val="600"/>
              </a:spcBef>
              <a:buFont typeface="+mj-lt"/>
              <a:buAutoNum type="arabicPeriod"/>
            </a:pPr>
            <a:r>
              <a:rPr lang="en-US" dirty="0"/>
              <a:t>Targeted </a:t>
            </a:r>
            <a:r>
              <a:rPr lang="en-US" dirty="0" smtClean="0"/>
              <a:t>lists: Reports </a:t>
            </a:r>
            <a:r>
              <a:rPr lang="en-US" dirty="0"/>
              <a:t>based on opens </a:t>
            </a:r>
            <a:r>
              <a:rPr lang="en-US" dirty="0" smtClean="0"/>
              <a:t>/ clicks</a:t>
            </a:r>
            <a:endParaRPr lang="en-US" dirty="0"/>
          </a:p>
        </p:txBody>
      </p:sp>
      <p:pic>
        <p:nvPicPr>
          <p:cNvPr id="2" name="Picture 1"/>
          <p:cNvPicPr>
            <a:picLocks noChangeAspect="1"/>
          </p:cNvPicPr>
          <p:nvPr/>
        </p:nvPicPr>
        <p:blipFill>
          <a:blip r:embed="rId2"/>
          <a:stretch>
            <a:fillRect/>
          </a:stretch>
        </p:blipFill>
        <p:spPr>
          <a:xfrm>
            <a:off x="7120799" y="1643605"/>
            <a:ext cx="4836814" cy="4560425"/>
          </a:xfrm>
          <a:prstGeom prst="rect">
            <a:avLst/>
          </a:prstGeom>
        </p:spPr>
      </p:pic>
      <p:pic>
        <p:nvPicPr>
          <p:cNvPr id="4" name="Picture 3"/>
          <p:cNvPicPr>
            <a:picLocks noChangeAspect="1"/>
          </p:cNvPicPr>
          <p:nvPr/>
        </p:nvPicPr>
        <p:blipFill>
          <a:blip r:embed="rId3"/>
          <a:stretch>
            <a:fillRect/>
          </a:stretch>
        </p:blipFill>
        <p:spPr>
          <a:xfrm>
            <a:off x="1280160" y="1880281"/>
            <a:ext cx="6569012" cy="3273472"/>
          </a:xfrm>
          <a:prstGeom prst="rect">
            <a:avLst/>
          </a:prstGeom>
        </p:spPr>
      </p:pic>
    </p:spTree>
    <p:extLst>
      <p:ext uri="{BB962C8B-B14F-4D97-AF65-F5344CB8AC3E}">
        <p14:creationId xmlns:p14="http://schemas.microsoft.com/office/powerpoint/2010/main" val="76109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EMAIL MARKETING</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1785257"/>
            <a:ext cx="3777615" cy="4542972"/>
          </a:xfrm>
        </p:spPr>
        <p:txBody>
          <a:bodyPr>
            <a:normAutofit lnSpcReduction="10000"/>
          </a:bodyPr>
          <a:lstStyle/>
          <a:p>
            <a:pPr marL="457200" indent="-457200" fontAlgn="base">
              <a:spcBef>
                <a:spcPts val="600"/>
              </a:spcBef>
              <a:buFont typeface="+mj-lt"/>
              <a:buAutoNum type="arabicPeriod"/>
            </a:pPr>
            <a:r>
              <a:rPr lang="en-US" dirty="0" smtClean="0">
                <a:solidFill>
                  <a:schemeClr val="accent1">
                    <a:lumMod val="60000"/>
                    <a:lumOff val="40000"/>
                  </a:schemeClr>
                </a:solidFill>
              </a:rPr>
              <a:t>Understand Open Rate + Click Rate</a:t>
            </a:r>
          </a:p>
          <a:p>
            <a:pPr marL="457200" indent="-457200" fontAlgn="base">
              <a:spcBef>
                <a:spcPts val="600"/>
              </a:spcBef>
              <a:buFont typeface="+mj-lt"/>
              <a:buAutoNum type="arabicPeriod"/>
            </a:pPr>
            <a:r>
              <a:rPr lang="en-US" dirty="0" smtClean="0">
                <a:solidFill>
                  <a:schemeClr val="accent1">
                    <a:lumMod val="60000"/>
                    <a:lumOff val="40000"/>
                  </a:schemeClr>
                </a:solidFill>
              </a:rPr>
              <a:t>Subject </a:t>
            </a:r>
            <a:r>
              <a:rPr lang="en-US" dirty="0">
                <a:solidFill>
                  <a:schemeClr val="accent1">
                    <a:lumMod val="60000"/>
                    <a:lumOff val="40000"/>
                  </a:schemeClr>
                </a:solidFill>
              </a:rPr>
              <a:t>line is king</a:t>
            </a:r>
          </a:p>
          <a:p>
            <a:pPr marL="457200" indent="-457200" fontAlgn="base">
              <a:spcBef>
                <a:spcPts val="600"/>
              </a:spcBef>
              <a:buFont typeface="+mj-lt"/>
              <a:buAutoNum type="arabicPeriod"/>
            </a:pPr>
            <a:r>
              <a:rPr lang="en-US" dirty="0">
                <a:solidFill>
                  <a:schemeClr val="accent1">
                    <a:lumMod val="60000"/>
                    <a:lumOff val="40000"/>
                  </a:schemeClr>
                </a:solidFill>
              </a:rPr>
              <a:t>Best send day / time</a:t>
            </a:r>
          </a:p>
          <a:p>
            <a:pPr marL="457200" indent="-457200" fontAlgn="base">
              <a:spcBef>
                <a:spcPts val="600"/>
              </a:spcBef>
              <a:buFont typeface="+mj-lt"/>
              <a:buAutoNum type="arabicPeriod"/>
            </a:pPr>
            <a:r>
              <a:rPr lang="en-US" dirty="0">
                <a:solidFill>
                  <a:schemeClr val="accent1">
                    <a:lumMod val="60000"/>
                    <a:lumOff val="40000"/>
                  </a:schemeClr>
                </a:solidFill>
              </a:rPr>
              <a:t>How many per week? </a:t>
            </a:r>
          </a:p>
          <a:p>
            <a:pPr marL="457200" indent="-457200" fontAlgn="base">
              <a:spcBef>
                <a:spcPts val="600"/>
              </a:spcBef>
              <a:buFont typeface="+mj-lt"/>
              <a:buAutoNum type="arabicPeriod"/>
            </a:pPr>
            <a:r>
              <a:rPr lang="en-US" dirty="0">
                <a:solidFill>
                  <a:schemeClr val="accent1">
                    <a:lumMod val="60000"/>
                    <a:lumOff val="40000"/>
                  </a:schemeClr>
                </a:solidFill>
              </a:rPr>
              <a:t>Constant Contact / Communicator</a:t>
            </a:r>
          </a:p>
          <a:p>
            <a:pPr marL="457200" indent="-457200" fontAlgn="base">
              <a:spcBef>
                <a:spcPts val="600"/>
              </a:spcBef>
              <a:buFont typeface="+mj-lt"/>
              <a:buAutoNum type="arabicPeriod"/>
            </a:pPr>
            <a:r>
              <a:rPr lang="en-US" dirty="0">
                <a:solidFill>
                  <a:schemeClr val="accent1">
                    <a:lumMod val="60000"/>
                    <a:lumOff val="40000"/>
                  </a:schemeClr>
                </a:solidFill>
              </a:rPr>
              <a:t>Targeted </a:t>
            </a:r>
            <a:r>
              <a:rPr lang="en-US" dirty="0" smtClean="0">
                <a:solidFill>
                  <a:schemeClr val="accent1">
                    <a:lumMod val="60000"/>
                    <a:lumOff val="40000"/>
                  </a:schemeClr>
                </a:solidFill>
              </a:rPr>
              <a:t>lists: Reports </a:t>
            </a:r>
            <a:r>
              <a:rPr lang="en-US" dirty="0">
                <a:solidFill>
                  <a:schemeClr val="accent1">
                    <a:lumMod val="60000"/>
                    <a:lumOff val="40000"/>
                  </a:schemeClr>
                </a:solidFill>
              </a:rPr>
              <a:t>based on opens </a:t>
            </a:r>
            <a:r>
              <a:rPr lang="en-US" dirty="0" smtClean="0">
                <a:solidFill>
                  <a:schemeClr val="accent1">
                    <a:lumMod val="60000"/>
                    <a:lumOff val="40000"/>
                  </a:schemeClr>
                </a:solidFill>
              </a:rPr>
              <a:t>/ clicks</a:t>
            </a:r>
            <a:endParaRPr lang="en-US" dirty="0">
              <a:solidFill>
                <a:schemeClr val="accent1">
                  <a:lumMod val="60000"/>
                  <a:lumOff val="40000"/>
                </a:schemeClr>
              </a:solidFill>
            </a:endParaRPr>
          </a:p>
          <a:p>
            <a:pPr marL="457200" indent="-457200" fontAlgn="base">
              <a:spcBef>
                <a:spcPts val="600"/>
              </a:spcBef>
              <a:buFont typeface="+mj-lt"/>
              <a:buAutoNum type="arabicPeriod"/>
            </a:pPr>
            <a:r>
              <a:rPr lang="en-US" dirty="0"/>
              <a:t>Promotions </a:t>
            </a:r>
            <a:r>
              <a:rPr lang="en-US" dirty="0" smtClean="0"/>
              <a:t>folder</a:t>
            </a:r>
            <a:endParaRPr lang="en-US" dirty="0"/>
          </a:p>
        </p:txBody>
      </p:sp>
      <p:pic>
        <p:nvPicPr>
          <p:cNvPr id="12290" name="Picture 2" descr="https://scontent-lga3-1.xx.fbcdn.net/hphotos-frc3/v/t1.0-9/1000941_10151607930783379_2091230701_n.jpg?oh=47167db471bd9afcd182cb9d994159ba&amp;oe=56FB3F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5296" y="1785257"/>
            <a:ext cx="4913252" cy="4513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35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EMAIL MARKETING</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1785257"/>
            <a:ext cx="3777615" cy="4542972"/>
          </a:xfrm>
        </p:spPr>
        <p:txBody>
          <a:bodyPr>
            <a:normAutofit fontScale="92500" lnSpcReduction="10000"/>
          </a:bodyPr>
          <a:lstStyle/>
          <a:p>
            <a:pPr marL="457200" indent="-457200" fontAlgn="base">
              <a:spcBef>
                <a:spcPts val="600"/>
              </a:spcBef>
              <a:buFont typeface="+mj-lt"/>
              <a:buAutoNum type="arabicPeriod"/>
            </a:pPr>
            <a:r>
              <a:rPr lang="en-US" dirty="0" smtClean="0">
                <a:solidFill>
                  <a:schemeClr val="accent1">
                    <a:lumMod val="60000"/>
                    <a:lumOff val="40000"/>
                  </a:schemeClr>
                </a:solidFill>
              </a:rPr>
              <a:t>Understand Open Rate + Click Rate</a:t>
            </a:r>
          </a:p>
          <a:p>
            <a:pPr marL="457200" indent="-457200" fontAlgn="base">
              <a:spcBef>
                <a:spcPts val="600"/>
              </a:spcBef>
              <a:buFont typeface="+mj-lt"/>
              <a:buAutoNum type="arabicPeriod"/>
            </a:pPr>
            <a:r>
              <a:rPr lang="en-US" dirty="0" smtClean="0">
                <a:solidFill>
                  <a:schemeClr val="accent1">
                    <a:lumMod val="60000"/>
                    <a:lumOff val="40000"/>
                  </a:schemeClr>
                </a:solidFill>
              </a:rPr>
              <a:t>Subject </a:t>
            </a:r>
            <a:r>
              <a:rPr lang="en-US" dirty="0">
                <a:solidFill>
                  <a:schemeClr val="accent1">
                    <a:lumMod val="60000"/>
                    <a:lumOff val="40000"/>
                  </a:schemeClr>
                </a:solidFill>
              </a:rPr>
              <a:t>line is king</a:t>
            </a:r>
          </a:p>
          <a:p>
            <a:pPr marL="457200" indent="-457200" fontAlgn="base">
              <a:spcBef>
                <a:spcPts val="600"/>
              </a:spcBef>
              <a:buFont typeface="+mj-lt"/>
              <a:buAutoNum type="arabicPeriod"/>
            </a:pPr>
            <a:r>
              <a:rPr lang="en-US" dirty="0">
                <a:solidFill>
                  <a:schemeClr val="accent1">
                    <a:lumMod val="60000"/>
                    <a:lumOff val="40000"/>
                  </a:schemeClr>
                </a:solidFill>
              </a:rPr>
              <a:t>Best send day / time</a:t>
            </a:r>
          </a:p>
          <a:p>
            <a:pPr marL="457200" indent="-457200" fontAlgn="base">
              <a:spcBef>
                <a:spcPts val="600"/>
              </a:spcBef>
              <a:buFont typeface="+mj-lt"/>
              <a:buAutoNum type="arabicPeriod"/>
            </a:pPr>
            <a:r>
              <a:rPr lang="en-US" dirty="0">
                <a:solidFill>
                  <a:schemeClr val="accent1">
                    <a:lumMod val="60000"/>
                    <a:lumOff val="40000"/>
                  </a:schemeClr>
                </a:solidFill>
              </a:rPr>
              <a:t>How many per week? </a:t>
            </a:r>
          </a:p>
          <a:p>
            <a:pPr marL="457200" indent="-457200" fontAlgn="base">
              <a:spcBef>
                <a:spcPts val="600"/>
              </a:spcBef>
              <a:buFont typeface="+mj-lt"/>
              <a:buAutoNum type="arabicPeriod"/>
            </a:pPr>
            <a:r>
              <a:rPr lang="en-US" dirty="0">
                <a:solidFill>
                  <a:schemeClr val="accent1">
                    <a:lumMod val="60000"/>
                    <a:lumOff val="40000"/>
                  </a:schemeClr>
                </a:solidFill>
              </a:rPr>
              <a:t>Constant Contact / Communicator</a:t>
            </a:r>
          </a:p>
          <a:p>
            <a:pPr marL="457200" indent="-457200" fontAlgn="base">
              <a:spcBef>
                <a:spcPts val="600"/>
              </a:spcBef>
              <a:buFont typeface="+mj-lt"/>
              <a:buAutoNum type="arabicPeriod"/>
            </a:pPr>
            <a:r>
              <a:rPr lang="en-US" dirty="0">
                <a:solidFill>
                  <a:schemeClr val="accent1">
                    <a:lumMod val="60000"/>
                    <a:lumOff val="40000"/>
                  </a:schemeClr>
                </a:solidFill>
              </a:rPr>
              <a:t>Targeted </a:t>
            </a:r>
            <a:r>
              <a:rPr lang="en-US" dirty="0" smtClean="0">
                <a:solidFill>
                  <a:schemeClr val="accent1">
                    <a:lumMod val="60000"/>
                    <a:lumOff val="40000"/>
                  </a:schemeClr>
                </a:solidFill>
              </a:rPr>
              <a:t>lists: Reports </a:t>
            </a:r>
            <a:r>
              <a:rPr lang="en-US" dirty="0">
                <a:solidFill>
                  <a:schemeClr val="accent1">
                    <a:lumMod val="60000"/>
                    <a:lumOff val="40000"/>
                  </a:schemeClr>
                </a:solidFill>
              </a:rPr>
              <a:t>based on opens </a:t>
            </a:r>
            <a:r>
              <a:rPr lang="en-US" dirty="0" smtClean="0">
                <a:solidFill>
                  <a:schemeClr val="accent1">
                    <a:lumMod val="60000"/>
                    <a:lumOff val="40000"/>
                  </a:schemeClr>
                </a:solidFill>
              </a:rPr>
              <a:t>/ clicks</a:t>
            </a:r>
            <a:endParaRPr lang="en-US" dirty="0">
              <a:solidFill>
                <a:schemeClr val="accent1">
                  <a:lumMod val="60000"/>
                  <a:lumOff val="40000"/>
                </a:schemeClr>
              </a:solidFill>
            </a:endParaRPr>
          </a:p>
          <a:p>
            <a:pPr marL="457200" indent="-457200" fontAlgn="base">
              <a:spcBef>
                <a:spcPts val="600"/>
              </a:spcBef>
              <a:buFont typeface="+mj-lt"/>
              <a:buAutoNum type="arabicPeriod"/>
            </a:pPr>
            <a:r>
              <a:rPr lang="en-US" dirty="0" smtClean="0">
                <a:solidFill>
                  <a:schemeClr val="accent1">
                    <a:lumMod val="60000"/>
                    <a:lumOff val="40000"/>
                  </a:schemeClr>
                </a:solidFill>
              </a:rPr>
              <a:t>Promotions folder</a:t>
            </a:r>
          </a:p>
          <a:p>
            <a:pPr marL="457200" indent="-457200" fontAlgn="base">
              <a:spcBef>
                <a:spcPts val="600"/>
              </a:spcBef>
              <a:buFont typeface="+mj-lt"/>
              <a:buAutoNum type="arabicPeriod"/>
            </a:pPr>
            <a:r>
              <a:rPr lang="en-US" dirty="0" smtClean="0"/>
              <a:t>Outlook</a:t>
            </a:r>
          </a:p>
        </p:txBody>
      </p:sp>
      <p:pic>
        <p:nvPicPr>
          <p:cNvPr id="11266" name="Picture 2" descr="Word Ribbo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5763" y="1717121"/>
            <a:ext cx="2257425" cy="225742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ontact properties in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6051" y="1590121"/>
            <a:ext cx="28860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Data file with columns (categories) and rows (recor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5763" y="4851983"/>
            <a:ext cx="2800350" cy="169545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Fields inserted into a Word docu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7935" y="4630717"/>
            <a:ext cx="2159361" cy="213798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Word Ribbon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2632" y="1718117"/>
            <a:ext cx="1914525" cy="80962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4965763" y="4444678"/>
            <a:ext cx="6956161" cy="1157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63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EMAIL MARKETING</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1785257"/>
            <a:ext cx="3777615" cy="4542972"/>
          </a:xfrm>
        </p:spPr>
        <p:txBody>
          <a:bodyPr>
            <a:normAutofit fontScale="85000" lnSpcReduction="20000"/>
          </a:bodyPr>
          <a:lstStyle/>
          <a:p>
            <a:pPr marL="457200" indent="-457200" fontAlgn="base">
              <a:spcBef>
                <a:spcPts val="600"/>
              </a:spcBef>
              <a:buFont typeface="+mj-lt"/>
              <a:buAutoNum type="arabicPeriod"/>
            </a:pPr>
            <a:r>
              <a:rPr lang="en-US" dirty="0" smtClean="0">
                <a:solidFill>
                  <a:schemeClr val="accent1">
                    <a:lumMod val="60000"/>
                    <a:lumOff val="40000"/>
                  </a:schemeClr>
                </a:solidFill>
              </a:rPr>
              <a:t>Understand Open Rate + Click Rate</a:t>
            </a:r>
          </a:p>
          <a:p>
            <a:pPr marL="457200" indent="-457200" fontAlgn="base">
              <a:spcBef>
                <a:spcPts val="600"/>
              </a:spcBef>
              <a:buFont typeface="+mj-lt"/>
              <a:buAutoNum type="arabicPeriod"/>
            </a:pPr>
            <a:r>
              <a:rPr lang="en-US" dirty="0" smtClean="0">
                <a:solidFill>
                  <a:schemeClr val="accent1">
                    <a:lumMod val="60000"/>
                    <a:lumOff val="40000"/>
                  </a:schemeClr>
                </a:solidFill>
              </a:rPr>
              <a:t>Subject </a:t>
            </a:r>
            <a:r>
              <a:rPr lang="en-US" dirty="0">
                <a:solidFill>
                  <a:schemeClr val="accent1">
                    <a:lumMod val="60000"/>
                    <a:lumOff val="40000"/>
                  </a:schemeClr>
                </a:solidFill>
              </a:rPr>
              <a:t>line is king</a:t>
            </a:r>
          </a:p>
          <a:p>
            <a:pPr marL="457200" indent="-457200" fontAlgn="base">
              <a:spcBef>
                <a:spcPts val="600"/>
              </a:spcBef>
              <a:buFont typeface="+mj-lt"/>
              <a:buAutoNum type="arabicPeriod"/>
            </a:pPr>
            <a:r>
              <a:rPr lang="en-US" dirty="0">
                <a:solidFill>
                  <a:schemeClr val="accent1">
                    <a:lumMod val="60000"/>
                    <a:lumOff val="40000"/>
                  </a:schemeClr>
                </a:solidFill>
              </a:rPr>
              <a:t>Best send day / time</a:t>
            </a:r>
          </a:p>
          <a:p>
            <a:pPr marL="457200" indent="-457200" fontAlgn="base">
              <a:spcBef>
                <a:spcPts val="600"/>
              </a:spcBef>
              <a:buFont typeface="+mj-lt"/>
              <a:buAutoNum type="arabicPeriod"/>
            </a:pPr>
            <a:r>
              <a:rPr lang="en-US" dirty="0">
                <a:solidFill>
                  <a:schemeClr val="accent1">
                    <a:lumMod val="60000"/>
                    <a:lumOff val="40000"/>
                  </a:schemeClr>
                </a:solidFill>
              </a:rPr>
              <a:t>How many per week? </a:t>
            </a:r>
          </a:p>
          <a:p>
            <a:pPr marL="457200" indent="-457200" fontAlgn="base">
              <a:spcBef>
                <a:spcPts val="600"/>
              </a:spcBef>
              <a:buFont typeface="+mj-lt"/>
              <a:buAutoNum type="arabicPeriod"/>
            </a:pPr>
            <a:r>
              <a:rPr lang="en-US" dirty="0">
                <a:solidFill>
                  <a:schemeClr val="accent1">
                    <a:lumMod val="60000"/>
                    <a:lumOff val="40000"/>
                  </a:schemeClr>
                </a:solidFill>
              </a:rPr>
              <a:t>Constant Contact / Communicator</a:t>
            </a:r>
          </a:p>
          <a:p>
            <a:pPr marL="457200" indent="-457200" fontAlgn="base">
              <a:spcBef>
                <a:spcPts val="600"/>
              </a:spcBef>
              <a:buFont typeface="+mj-lt"/>
              <a:buAutoNum type="arabicPeriod"/>
            </a:pPr>
            <a:r>
              <a:rPr lang="en-US" dirty="0">
                <a:solidFill>
                  <a:schemeClr val="accent1">
                    <a:lumMod val="60000"/>
                    <a:lumOff val="40000"/>
                  </a:schemeClr>
                </a:solidFill>
              </a:rPr>
              <a:t>Targeted </a:t>
            </a:r>
            <a:r>
              <a:rPr lang="en-US" dirty="0" smtClean="0">
                <a:solidFill>
                  <a:schemeClr val="accent1">
                    <a:lumMod val="60000"/>
                    <a:lumOff val="40000"/>
                  </a:schemeClr>
                </a:solidFill>
              </a:rPr>
              <a:t>lists: Reports </a:t>
            </a:r>
            <a:r>
              <a:rPr lang="en-US" dirty="0">
                <a:solidFill>
                  <a:schemeClr val="accent1">
                    <a:lumMod val="60000"/>
                    <a:lumOff val="40000"/>
                  </a:schemeClr>
                </a:solidFill>
              </a:rPr>
              <a:t>based on opens </a:t>
            </a:r>
            <a:r>
              <a:rPr lang="en-US" dirty="0" smtClean="0">
                <a:solidFill>
                  <a:schemeClr val="accent1">
                    <a:lumMod val="60000"/>
                    <a:lumOff val="40000"/>
                  </a:schemeClr>
                </a:solidFill>
              </a:rPr>
              <a:t>/ clicks</a:t>
            </a:r>
            <a:endParaRPr lang="en-US" dirty="0">
              <a:solidFill>
                <a:schemeClr val="accent1">
                  <a:lumMod val="60000"/>
                  <a:lumOff val="40000"/>
                </a:schemeClr>
              </a:solidFill>
            </a:endParaRPr>
          </a:p>
          <a:p>
            <a:pPr marL="457200" indent="-457200" fontAlgn="base">
              <a:spcBef>
                <a:spcPts val="600"/>
              </a:spcBef>
              <a:buFont typeface="+mj-lt"/>
              <a:buAutoNum type="arabicPeriod"/>
            </a:pPr>
            <a:r>
              <a:rPr lang="en-US" dirty="0">
                <a:solidFill>
                  <a:schemeClr val="accent1">
                    <a:lumMod val="60000"/>
                    <a:lumOff val="40000"/>
                  </a:schemeClr>
                </a:solidFill>
              </a:rPr>
              <a:t>Promotions folder</a:t>
            </a:r>
          </a:p>
          <a:p>
            <a:pPr marL="457200" indent="-457200" fontAlgn="base">
              <a:spcBef>
                <a:spcPts val="600"/>
              </a:spcBef>
              <a:buFont typeface="+mj-lt"/>
              <a:buAutoNum type="arabicPeriod"/>
            </a:pPr>
            <a:r>
              <a:rPr lang="en-US" dirty="0" smtClean="0">
                <a:solidFill>
                  <a:schemeClr val="accent1">
                    <a:lumMod val="60000"/>
                    <a:lumOff val="40000"/>
                  </a:schemeClr>
                </a:solidFill>
              </a:rPr>
              <a:t>Outlook</a:t>
            </a:r>
            <a:endParaRPr lang="en-US" dirty="0">
              <a:solidFill>
                <a:schemeClr val="accent1">
                  <a:lumMod val="60000"/>
                  <a:lumOff val="40000"/>
                </a:schemeClr>
              </a:solidFill>
            </a:endParaRPr>
          </a:p>
          <a:p>
            <a:pPr marL="457200" indent="-457200" fontAlgn="base">
              <a:spcBef>
                <a:spcPts val="600"/>
              </a:spcBef>
              <a:buFont typeface="+mj-lt"/>
              <a:buAutoNum type="arabicPeriod"/>
            </a:pPr>
            <a:r>
              <a:rPr lang="en-US" dirty="0" smtClean="0"/>
              <a:t>Series </a:t>
            </a:r>
            <a:r>
              <a:rPr lang="en-US" dirty="0"/>
              <a:t>of </a:t>
            </a:r>
            <a:r>
              <a:rPr lang="en-US" dirty="0" smtClean="0"/>
              <a:t>emails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9147" y="1837159"/>
            <a:ext cx="3185389" cy="48662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0538" y="1837159"/>
            <a:ext cx="3185389" cy="4866213"/>
          </a:xfrm>
          <a:prstGeom prst="rect">
            <a:avLst/>
          </a:prstGeom>
        </p:spPr>
      </p:pic>
    </p:spTree>
    <p:extLst>
      <p:ext uri="{BB962C8B-B14F-4D97-AF65-F5344CB8AC3E}">
        <p14:creationId xmlns:p14="http://schemas.microsoft.com/office/powerpoint/2010/main" val="11697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EMAIL MARKETING</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1785257"/>
            <a:ext cx="3777615" cy="4542972"/>
          </a:xfrm>
        </p:spPr>
        <p:txBody>
          <a:bodyPr>
            <a:normAutofit fontScale="85000" lnSpcReduction="20000"/>
          </a:bodyPr>
          <a:lstStyle/>
          <a:p>
            <a:pPr marL="457200" indent="-457200" fontAlgn="base">
              <a:spcBef>
                <a:spcPts val="600"/>
              </a:spcBef>
              <a:buFont typeface="+mj-lt"/>
              <a:buAutoNum type="arabicPeriod"/>
            </a:pPr>
            <a:r>
              <a:rPr lang="en-US" dirty="0" smtClean="0">
                <a:solidFill>
                  <a:schemeClr val="accent1">
                    <a:lumMod val="60000"/>
                    <a:lumOff val="40000"/>
                  </a:schemeClr>
                </a:solidFill>
              </a:rPr>
              <a:t>Understand Open Rate + Click Rate</a:t>
            </a:r>
          </a:p>
          <a:p>
            <a:pPr marL="457200" indent="-457200" fontAlgn="base">
              <a:spcBef>
                <a:spcPts val="600"/>
              </a:spcBef>
              <a:buFont typeface="+mj-lt"/>
              <a:buAutoNum type="arabicPeriod"/>
            </a:pPr>
            <a:r>
              <a:rPr lang="en-US" dirty="0" smtClean="0">
                <a:solidFill>
                  <a:schemeClr val="accent1">
                    <a:lumMod val="60000"/>
                    <a:lumOff val="40000"/>
                  </a:schemeClr>
                </a:solidFill>
              </a:rPr>
              <a:t>Subject </a:t>
            </a:r>
            <a:r>
              <a:rPr lang="en-US" dirty="0">
                <a:solidFill>
                  <a:schemeClr val="accent1">
                    <a:lumMod val="60000"/>
                    <a:lumOff val="40000"/>
                  </a:schemeClr>
                </a:solidFill>
              </a:rPr>
              <a:t>line is king</a:t>
            </a:r>
          </a:p>
          <a:p>
            <a:pPr marL="457200" indent="-457200" fontAlgn="base">
              <a:spcBef>
                <a:spcPts val="600"/>
              </a:spcBef>
              <a:buFont typeface="+mj-lt"/>
              <a:buAutoNum type="arabicPeriod"/>
            </a:pPr>
            <a:r>
              <a:rPr lang="en-US" dirty="0">
                <a:solidFill>
                  <a:schemeClr val="accent1">
                    <a:lumMod val="60000"/>
                    <a:lumOff val="40000"/>
                  </a:schemeClr>
                </a:solidFill>
              </a:rPr>
              <a:t>Best send day / time</a:t>
            </a:r>
          </a:p>
          <a:p>
            <a:pPr marL="457200" indent="-457200" fontAlgn="base">
              <a:spcBef>
                <a:spcPts val="600"/>
              </a:spcBef>
              <a:buFont typeface="+mj-lt"/>
              <a:buAutoNum type="arabicPeriod"/>
            </a:pPr>
            <a:r>
              <a:rPr lang="en-US" dirty="0">
                <a:solidFill>
                  <a:schemeClr val="accent1">
                    <a:lumMod val="60000"/>
                    <a:lumOff val="40000"/>
                  </a:schemeClr>
                </a:solidFill>
              </a:rPr>
              <a:t>How many per week? </a:t>
            </a:r>
          </a:p>
          <a:p>
            <a:pPr marL="457200" indent="-457200" fontAlgn="base">
              <a:spcBef>
                <a:spcPts val="600"/>
              </a:spcBef>
              <a:buFont typeface="+mj-lt"/>
              <a:buAutoNum type="arabicPeriod"/>
            </a:pPr>
            <a:r>
              <a:rPr lang="en-US" dirty="0">
                <a:solidFill>
                  <a:schemeClr val="accent1">
                    <a:lumMod val="60000"/>
                    <a:lumOff val="40000"/>
                  </a:schemeClr>
                </a:solidFill>
              </a:rPr>
              <a:t>Constant Contact / Communicator</a:t>
            </a:r>
          </a:p>
          <a:p>
            <a:pPr marL="457200" indent="-457200" fontAlgn="base">
              <a:spcBef>
                <a:spcPts val="600"/>
              </a:spcBef>
              <a:buFont typeface="+mj-lt"/>
              <a:buAutoNum type="arabicPeriod"/>
            </a:pPr>
            <a:r>
              <a:rPr lang="en-US" dirty="0">
                <a:solidFill>
                  <a:schemeClr val="accent1">
                    <a:lumMod val="60000"/>
                    <a:lumOff val="40000"/>
                  </a:schemeClr>
                </a:solidFill>
              </a:rPr>
              <a:t>Targeted </a:t>
            </a:r>
            <a:r>
              <a:rPr lang="en-US" dirty="0" smtClean="0">
                <a:solidFill>
                  <a:schemeClr val="accent1">
                    <a:lumMod val="60000"/>
                    <a:lumOff val="40000"/>
                  </a:schemeClr>
                </a:solidFill>
              </a:rPr>
              <a:t>lists: Reports </a:t>
            </a:r>
            <a:r>
              <a:rPr lang="en-US" dirty="0">
                <a:solidFill>
                  <a:schemeClr val="accent1">
                    <a:lumMod val="60000"/>
                    <a:lumOff val="40000"/>
                  </a:schemeClr>
                </a:solidFill>
              </a:rPr>
              <a:t>based on opens </a:t>
            </a:r>
            <a:r>
              <a:rPr lang="en-US" dirty="0" smtClean="0">
                <a:solidFill>
                  <a:schemeClr val="accent1">
                    <a:lumMod val="60000"/>
                    <a:lumOff val="40000"/>
                  </a:schemeClr>
                </a:solidFill>
              </a:rPr>
              <a:t>/ clicks</a:t>
            </a:r>
            <a:endParaRPr lang="en-US" dirty="0">
              <a:solidFill>
                <a:schemeClr val="accent1">
                  <a:lumMod val="60000"/>
                  <a:lumOff val="40000"/>
                </a:schemeClr>
              </a:solidFill>
            </a:endParaRPr>
          </a:p>
          <a:p>
            <a:pPr marL="457200" indent="-457200" fontAlgn="base">
              <a:spcBef>
                <a:spcPts val="600"/>
              </a:spcBef>
              <a:buFont typeface="+mj-lt"/>
              <a:buAutoNum type="arabicPeriod"/>
            </a:pPr>
            <a:r>
              <a:rPr lang="en-US" dirty="0">
                <a:solidFill>
                  <a:schemeClr val="accent1">
                    <a:lumMod val="60000"/>
                    <a:lumOff val="40000"/>
                  </a:schemeClr>
                </a:solidFill>
              </a:rPr>
              <a:t>Promotions folder</a:t>
            </a:r>
          </a:p>
          <a:p>
            <a:pPr marL="457200" indent="-457200" fontAlgn="base">
              <a:spcBef>
                <a:spcPts val="600"/>
              </a:spcBef>
              <a:buFont typeface="+mj-lt"/>
              <a:buAutoNum type="arabicPeriod"/>
            </a:pPr>
            <a:r>
              <a:rPr lang="en-US" dirty="0" smtClean="0">
                <a:solidFill>
                  <a:schemeClr val="accent1">
                    <a:lumMod val="60000"/>
                    <a:lumOff val="40000"/>
                  </a:schemeClr>
                </a:solidFill>
              </a:rPr>
              <a:t>Outlook</a:t>
            </a:r>
            <a:endParaRPr lang="en-US" dirty="0">
              <a:solidFill>
                <a:schemeClr val="accent1">
                  <a:lumMod val="60000"/>
                  <a:lumOff val="40000"/>
                </a:schemeClr>
              </a:solidFill>
            </a:endParaRPr>
          </a:p>
          <a:p>
            <a:pPr marL="457200" indent="-457200" fontAlgn="base">
              <a:spcBef>
                <a:spcPts val="600"/>
              </a:spcBef>
              <a:buFont typeface="+mj-lt"/>
              <a:buAutoNum type="arabicPeriod"/>
            </a:pPr>
            <a:r>
              <a:rPr lang="en-US" dirty="0" smtClean="0"/>
              <a:t>Series </a:t>
            </a:r>
            <a:r>
              <a:rPr lang="en-US" dirty="0"/>
              <a:t>of </a:t>
            </a:r>
            <a:r>
              <a:rPr lang="en-US" dirty="0" smtClean="0"/>
              <a:t>emails</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0131" y="1877855"/>
            <a:ext cx="3185389" cy="486621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3318" y="1877855"/>
            <a:ext cx="3185389" cy="4866213"/>
          </a:xfrm>
          <a:prstGeom prst="rect">
            <a:avLst/>
          </a:prstGeom>
        </p:spPr>
      </p:pic>
    </p:spTree>
    <p:extLst>
      <p:ext uri="{BB962C8B-B14F-4D97-AF65-F5344CB8AC3E}">
        <p14:creationId xmlns:p14="http://schemas.microsoft.com/office/powerpoint/2010/main" val="398992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lickconsultingservices.com/wp-content/uploads/slid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9125" t="15676" r="851" b="2450"/>
          <a:stretch/>
        </p:blipFill>
        <p:spPr bwMode="auto">
          <a:xfrm>
            <a:off x="5653812" y="1560175"/>
            <a:ext cx="6384584" cy="46769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SOCIAL MEDIA: FACEBOOK</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409576" y="2190749"/>
            <a:ext cx="2971799" cy="4371975"/>
          </a:xfrm>
        </p:spPr>
        <p:txBody>
          <a:bodyPr>
            <a:normAutofit fontScale="77500" lnSpcReduction="20000"/>
          </a:bodyPr>
          <a:lstStyle/>
          <a:p>
            <a:pPr marL="0" indent="0">
              <a:buNone/>
            </a:pPr>
            <a:r>
              <a:rPr lang="en-US" dirty="0" smtClean="0"/>
              <a:t>Create a Branded Campaign: </a:t>
            </a:r>
            <a:endParaRPr lang="en-US" dirty="0"/>
          </a:p>
          <a:p>
            <a:pPr fontAlgn="base"/>
            <a:r>
              <a:rPr lang="en-US" dirty="0" smtClean="0"/>
              <a:t>Stay mindful of recognition </a:t>
            </a:r>
            <a:r>
              <a:rPr lang="en-US" dirty="0" smtClean="0"/>
              <a:t>factor</a:t>
            </a:r>
            <a:endParaRPr lang="en-US" dirty="0" smtClean="0"/>
          </a:p>
          <a:p>
            <a:r>
              <a:rPr lang="en-US" dirty="0" smtClean="0"/>
              <a:t>Create </a:t>
            </a:r>
            <a:r>
              <a:rPr lang="en-US" dirty="0"/>
              <a:t>Event</a:t>
            </a:r>
            <a:br>
              <a:rPr lang="en-US" dirty="0"/>
            </a:br>
            <a:r>
              <a:rPr lang="en-US" dirty="0" smtClean="0">
                <a:hlinkClick r:id="rId3"/>
              </a:rPr>
              <a:t>www.facebook.com/help/210413455658361</a:t>
            </a:r>
            <a:r>
              <a:rPr lang="en-US" dirty="0" smtClean="0"/>
              <a:t> </a:t>
            </a:r>
            <a:endParaRPr lang="en-US" dirty="0" smtClean="0"/>
          </a:p>
          <a:p>
            <a:pPr lvl="1"/>
            <a:r>
              <a:rPr lang="en-US" dirty="0" smtClean="0"/>
              <a:t>Banner coordinating with </a:t>
            </a:r>
            <a:r>
              <a:rPr lang="en-US" dirty="0" smtClean="0"/>
              <a:t>flyer: 784 x 295 pixels</a:t>
            </a:r>
            <a:endParaRPr lang="en-US" dirty="0" smtClean="0"/>
          </a:p>
          <a:p>
            <a:pPr lvl="1"/>
            <a:r>
              <a:rPr lang="en-US" dirty="0" smtClean="0"/>
              <a:t>Link to RSVP on your site</a:t>
            </a:r>
          </a:p>
          <a:p>
            <a:pPr lvl="1"/>
            <a:r>
              <a:rPr lang="en-US" dirty="0" smtClean="0"/>
              <a:t>Designate hosts</a:t>
            </a:r>
          </a:p>
          <a:p>
            <a:pPr lvl="1"/>
            <a:r>
              <a:rPr lang="en-US" dirty="0" smtClean="0"/>
              <a:t>Invite friends (page cannot invite followers, a person who’s a host has to invite friends)</a:t>
            </a:r>
            <a:endParaRPr lang="en-US" dirty="0" smtClean="0"/>
          </a:p>
          <a:p>
            <a:endParaRPr lang="en-US" dirty="0"/>
          </a:p>
        </p:txBody>
      </p:sp>
      <p:pic>
        <p:nvPicPr>
          <p:cNvPr id="2" name="Picture 1"/>
          <p:cNvPicPr>
            <a:picLocks noChangeAspect="1"/>
          </p:cNvPicPr>
          <p:nvPr/>
        </p:nvPicPr>
        <p:blipFill>
          <a:blip r:embed="rId4"/>
          <a:stretch>
            <a:fillRect/>
          </a:stretch>
        </p:blipFill>
        <p:spPr>
          <a:xfrm>
            <a:off x="3474635" y="1719247"/>
            <a:ext cx="3248025" cy="4358850"/>
          </a:xfrm>
          <a:prstGeom prst="rect">
            <a:avLst/>
          </a:prstGeom>
          <a:ln w="38100">
            <a:solidFill>
              <a:schemeClr val="accent1">
                <a:lumMod val="60000"/>
                <a:lumOff val="40000"/>
              </a:schemeClr>
            </a:solidFill>
          </a:ln>
        </p:spPr>
      </p:pic>
    </p:spTree>
    <p:extLst>
      <p:ext uri="{BB962C8B-B14F-4D97-AF65-F5344CB8AC3E}">
        <p14:creationId xmlns:p14="http://schemas.microsoft.com/office/powerpoint/2010/main" val="384497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SOCIAL MEDIA: FACEBOOK</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1743075"/>
            <a:ext cx="3335397" cy="4629150"/>
          </a:xfrm>
        </p:spPr>
        <p:txBody>
          <a:bodyPr>
            <a:normAutofit fontScale="70000" lnSpcReduction="20000"/>
          </a:bodyPr>
          <a:lstStyle/>
          <a:p>
            <a:pPr marL="0" indent="0">
              <a:buNone/>
            </a:pPr>
            <a:r>
              <a:rPr lang="en-US" dirty="0" smtClean="0"/>
              <a:t>Post your flyer</a:t>
            </a:r>
            <a:endParaRPr lang="en-US" dirty="0"/>
          </a:p>
          <a:p>
            <a:pPr fontAlgn="base"/>
            <a:r>
              <a:rPr lang="en-US" dirty="0" smtClean="0"/>
              <a:t>Width = or &gt; </a:t>
            </a:r>
            <a:r>
              <a:rPr lang="en-US" dirty="0" smtClean="0"/>
              <a:t>height (aim for square or wide rectangle, not tall rectangle).  Request this version of your flyer from your designer. </a:t>
            </a:r>
            <a:endParaRPr lang="en-US" dirty="0" smtClean="0"/>
          </a:p>
          <a:p>
            <a:pPr fontAlgn="base"/>
            <a:r>
              <a:rPr lang="en-US" dirty="0" smtClean="0"/>
              <a:t>PNG not </a:t>
            </a:r>
            <a:r>
              <a:rPr lang="en-US" dirty="0" smtClean="0"/>
              <a:t>JPEG for better clarity of text</a:t>
            </a:r>
            <a:endParaRPr lang="en-US" dirty="0" smtClean="0"/>
          </a:p>
          <a:p>
            <a:r>
              <a:rPr lang="en-US" dirty="0" smtClean="0"/>
              <a:t>Include in copy area</a:t>
            </a:r>
            <a:r>
              <a:rPr lang="en-US" dirty="0" smtClean="0"/>
              <a:t>:</a:t>
            </a:r>
          </a:p>
          <a:p>
            <a:pPr marL="914400" lvl="1" indent="-457200">
              <a:buFont typeface="+mj-lt"/>
              <a:buAutoNum type="arabicPeriod"/>
            </a:pPr>
            <a:r>
              <a:rPr lang="en-US" dirty="0" smtClean="0"/>
              <a:t>title</a:t>
            </a:r>
            <a:r>
              <a:rPr lang="en-US" dirty="0" smtClean="0"/>
              <a:t>, </a:t>
            </a:r>
            <a:r>
              <a:rPr lang="en-US" dirty="0" smtClean="0"/>
              <a:t>subtitle or descript</a:t>
            </a:r>
          </a:p>
          <a:p>
            <a:pPr marL="914400" lvl="1" indent="-457200">
              <a:buFont typeface="+mj-lt"/>
              <a:buAutoNum type="arabicPeriod"/>
            </a:pPr>
            <a:r>
              <a:rPr lang="en-US" dirty="0" smtClean="0"/>
              <a:t>date</a:t>
            </a:r>
            <a:r>
              <a:rPr lang="en-US" dirty="0" smtClean="0"/>
              <a:t>, time, </a:t>
            </a:r>
            <a:endParaRPr lang="en-US" dirty="0" smtClean="0"/>
          </a:p>
          <a:p>
            <a:pPr marL="914400" lvl="1" indent="-457200">
              <a:buFont typeface="+mj-lt"/>
              <a:buAutoNum type="arabicPeriod"/>
            </a:pPr>
            <a:r>
              <a:rPr lang="en-US" dirty="0" smtClean="0"/>
              <a:t>call </a:t>
            </a:r>
            <a:r>
              <a:rPr lang="en-US" dirty="0" smtClean="0"/>
              <a:t>to </a:t>
            </a:r>
            <a:r>
              <a:rPr lang="en-US" dirty="0" smtClean="0"/>
              <a:t>action – what do you want them to do?  Make it clear – </a:t>
            </a:r>
            <a:r>
              <a:rPr lang="en-US" dirty="0" smtClean="0"/>
              <a:t>ask </a:t>
            </a:r>
            <a:r>
              <a:rPr lang="en-US" dirty="0" smtClean="0"/>
              <a:t>them to register. </a:t>
            </a:r>
          </a:p>
          <a:p>
            <a:pPr marL="914400" lvl="1" indent="-457200">
              <a:buFont typeface="+mj-lt"/>
              <a:buAutoNum type="arabicPeriod"/>
            </a:pPr>
            <a:r>
              <a:rPr lang="en-US" dirty="0" smtClean="0"/>
              <a:t>Registration link</a:t>
            </a:r>
          </a:p>
          <a:p>
            <a:pPr marL="914400" lvl="1" indent="-457200">
              <a:buFont typeface="+mj-lt"/>
              <a:buAutoNum type="arabicPeriod"/>
            </a:pPr>
            <a:r>
              <a:rPr lang="en-US" dirty="0" smtClean="0"/>
              <a:t>Hashtag/s</a:t>
            </a:r>
            <a:endParaRPr lang="en-US" dirty="0" smtClean="0"/>
          </a:p>
          <a:p>
            <a:endParaRPr lang="en-US" dirty="0"/>
          </a:p>
        </p:txBody>
      </p:sp>
      <p:pic>
        <p:nvPicPr>
          <p:cNvPr id="2" name="Picture 1"/>
          <p:cNvPicPr>
            <a:picLocks noChangeAspect="1"/>
          </p:cNvPicPr>
          <p:nvPr/>
        </p:nvPicPr>
        <p:blipFill>
          <a:blip r:embed="rId2"/>
          <a:stretch>
            <a:fillRect/>
          </a:stretch>
        </p:blipFill>
        <p:spPr>
          <a:xfrm>
            <a:off x="4795125" y="1628775"/>
            <a:ext cx="3520199" cy="4138612"/>
          </a:xfrm>
          <a:prstGeom prst="rect">
            <a:avLst/>
          </a:prstGeom>
        </p:spPr>
      </p:pic>
      <p:pic>
        <p:nvPicPr>
          <p:cNvPr id="3" name="Picture 2"/>
          <p:cNvPicPr>
            <a:picLocks noChangeAspect="1"/>
          </p:cNvPicPr>
          <p:nvPr/>
        </p:nvPicPr>
        <p:blipFill>
          <a:blip r:embed="rId3"/>
          <a:stretch>
            <a:fillRect/>
          </a:stretch>
        </p:blipFill>
        <p:spPr>
          <a:xfrm>
            <a:off x="8494892" y="1628775"/>
            <a:ext cx="3506608" cy="4614315"/>
          </a:xfrm>
          <a:prstGeom prst="rect">
            <a:avLst/>
          </a:prstGeom>
        </p:spPr>
      </p:pic>
    </p:spTree>
    <p:extLst>
      <p:ext uri="{BB962C8B-B14F-4D97-AF65-F5344CB8AC3E}">
        <p14:creationId xmlns:p14="http://schemas.microsoft.com/office/powerpoint/2010/main" val="320627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SOCIAL MEDIA: FACEBOOK</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1843314"/>
            <a:ext cx="6000316" cy="4876800"/>
          </a:xfrm>
        </p:spPr>
        <p:txBody>
          <a:bodyPr>
            <a:normAutofit/>
          </a:bodyPr>
          <a:lstStyle/>
          <a:p>
            <a:pPr marL="0" indent="0">
              <a:buNone/>
            </a:pPr>
            <a:r>
              <a:rPr lang="en-US" b="1" dirty="0" smtClean="0"/>
              <a:t>Use Hashtags</a:t>
            </a:r>
            <a:endParaRPr lang="en-US" dirty="0" smtClean="0"/>
          </a:p>
        </p:txBody>
      </p:sp>
      <p:pic>
        <p:nvPicPr>
          <p:cNvPr id="3" name="Picture 2"/>
          <p:cNvPicPr>
            <a:picLocks noChangeAspect="1"/>
          </p:cNvPicPr>
          <p:nvPr/>
        </p:nvPicPr>
        <p:blipFill>
          <a:blip r:embed="rId2"/>
          <a:stretch>
            <a:fillRect/>
          </a:stretch>
        </p:blipFill>
        <p:spPr>
          <a:xfrm>
            <a:off x="8903220" y="1576930"/>
            <a:ext cx="3257765" cy="4642895"/>
          </a:xfrm>
          <a:prstGeom prst="rect">
            <a:avLst/>
          </a:prstGeom>
        </p:spPr>
      </p:pic>
      <p:pic>
        <p:nvPicPr>
          <p:cNvPr id="4" name="Picture 3"/>
          <p:cNvPicPr>
            <a:picLocks noChangeAspect="1"/>
          </p:cNvPicPr>
          <p:nvPr/>
        </p:nvPicPr>
        <p:blipFill>
          <a:blip r:embed="rId3"/>
          <a:stretch>
            <a:fillRect/>
          </a:stretch>
        </p:blipFill>
        <p:spPr>
          <a:xfrm>
            <a:off x="5063519" y="1576930"/>
            <a:ext cx="3753168" cy="4740843"/>
          </a:xfrm>
          <a:prstGeom prst="rect">
            <a:avLst/>
          </a:prstGeom>
        </p:spPr>
      </p:pic>
      <p:pic>
        <p:nvPicPr>
          <p:cNvPr id="6" name="Picture 5"/>
          <p:cNvPicPr>
            <a:picLocks noChangeAspect="1"/>
          </p:cNvPicPr>
          <p:nvPr/>
        </p:nvPicPr>
        <p:blipFill>
          <a:blip r:embed="rId4"/>
          <a:stretch>
            <a:fillRect/>
          </a:stretch>
        </p:blipFill>
        <p:spPr>
          <a:xfrm>
            <a:off x="1372294" y="2333056"/>
            <a:ext cx="3729095" cy="4284803"/>
          </a:xfrm>
          <a:prstGeom prst="rect">
            <a:avLst/>
          </a:prstGeom>
        </p:spPr>
      </p:pic>
      <p:pic>
        <p:nvPicPr>
          <p:cNvPr id="7" name="Picture 6"/>
          <p:cNvPicPr>
            <a:picLocks noChangeAspect="1"/>
          </p:cNvPicPr>
          <p:nvPr/>
        </p:nvPicPr>
        <p:blipFill>
          <a:blip r:embed="rId5"/>
          <a:stretch>
            <a:fillRect/>
          </a:stretch>
        </p:blipFill>
        <p:spPr>
          <a:xfrm>
            <a:off x="1251555" y="4110098"/>
            <a:ext cx="3970572" cy="343232"/>
          </a:xfrm>
          <a:prstGeom prst="rect">
            <a:avLst/>
          </a:prstGeom>
        </p:spPr>
      </p:pic>
      <p:pic>
        <p:nvPicPr>
          <p:cNvPr id="5" name="Picture 4"/>
          <p:cNvPicPr>
            <a:picLocks noChangeAspect="1"/>
          </p:cNvPicPr>
          <p:nvPr/>
        </p:nvPicPr>
        <p:blipFill>
          <a:blip r:embed="rId6"/>
          <a:stretch>
            <a:fillRect/>
          </a:stretch>
        </p:blipFill>
        <p:spPr>
          <a:xfrm>
            <a:off x="177065" y="4970882"/>
            <a:ext cx="2119657" cy="1749232"/>
          </a:xfrm>
          <a:prstGeom prst="rect">
            <a:avLst/>
          </a:prstGeom>
        </p:spPr>
      </p:pic>
    </p:spTree>
    <p:extLst>
      <p:ext uri="{BB962C8B-B14F-4D97-AF65-F5344CB8AC3E}">
        <p14:creationId xmlns:p14="http://schemas.microsoft.com/office/powerpoint/2010/main" val="76010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SOCIAL MEDIA: FACEBOOK</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1743075"/>
            <a:ext cx="4282440" cy="4857750"/>
          </a:xfrm>
        </p:spPr>
        <p:txBody>
          <a:bodyPr>
            <a:normAutofit fontScale="85000" lnSpcReduction="20000"/>
          </a:bodyPr>
          <a:lstStyle/>
          <a:p>
            <a:pPr marL="0" indent="0">
              <a:buNone/>
            </a:pPr>
            <a:r>
              <a:rPr lang="en-US" sz="2600" b="1" dirty="0" smtClean="0"/>
              <a:t>Post a link</a:t>
            </a:r>
            <a:endParaRPr lang="en-US" sz="2600" b="1" dirty="0"/>
          </a:p>
          <a:p>
            <a:pPr fontAlgn="base"/>
            <a:r>
              <a:rPr lang="en-US" dirty="0" smtClean="0"/>
              <a:t>Size of image should be 1200 x </a:t>
            </a:r>
            <a:r>
              <a:rPr lang="en-US" dirty="0" smtClean="0"/>
              <a:t>628 pixels.  PNG.  Less than 20% text if you plan to boost it (paid advertising).</a:t>
            </a:r>
            <a:endParaRPr lang="en-US" dirty="0" smtClean="0"/>
          </a:p>
          <a:p>
            <a:pPr fontAlgn="base"/>
            <a:r>
              <a:rPr lang="en-US" dirty="0" smtClean="0"/>
              <a:t>Use a virtual path i.e. </a:t>
            </a:r>
            <a:r>
              <a:rPr lang="en-US" dirty="0" smtClean="0"/>
              <a:t>JewishCenter.info/</a:t>
            </a:r>
            <a:r>
              <a:rPr lang="en-US" b="1" dirty="0" smtClean="0"/>
              <a:t>register </a:t>
            </a:r>
            <a:r>
              <a:rPr lang="en-US" dirty="0" smtClean="0"/>
              <a:t>(to create a virtual path log into </a:t>
            </a:r>
            <a:r>
              <a:rPr lang="en-US" dirty="0" err="1" smtClean="0"/>
              <a:t>Chabadone</a:t>
            </a:r>
            <a:r>
              <a:rPr lang="en-US" dirty="0" smtClean="0"/>
              <a:t>, go to settings &gt; virtual path &gt; new.)</a:t>
            </a:r>
            <a:endParaRPr lang="en-US" b="1" dirty="0" smtClean="0"/>
          </a:p>
          <a:p>
            <a:pPr fontAlgn="base"/>
            <a:r>
              <a:rPr lang="en-US" dirty="0" smtClean="0"/>
              <a:t>At the very least, shorten the link, NOT with </a:t>
            </a:r>
            <a:r>
              <a:rPr lang="en-US" dirty="0" err="1" smtClean="0"/>
              <a:t>bitly</a:t>
            </a:r>
            <a:r>
              <a:rPr lang="en-US" dirty="0"/>
              <a:t> </a:t>
            </a:r>
            <a:r>
              <a:rPr lang="en-US" dirty="0" smtClean="0"/>
              <a:t>please.  Keep links branded!</a:t>
            </a:r>
            <a:endParaRPr lang="en-US" dirty="0" smtClean="0"/>
          </a:p>
          <a:p>
            <a:pPr marL="457200" lvl="1" indent="0" fontAlgn="base">
              <a:buNone/>
            </a:pPr>
            <a:r>
              <a:rPr lang="en-US" dirty="0">
                <a:hlinkClick r:id="rId2"/>
              </a:rPr>
              <a:t>https://</a:t>
            </a:r>
            <a:r>
              <a:rPr lang="en-US" dirty="0" smtClean="0">
                <a:hlinkClick r:id="rId2"/>
              </a:rPr>
              <a:t>jewishwaynecom.clhosting.org/templates/articlecco_cdo/aid/3165501/jewish/RSVP-for-Whiskey-Tasting/lang/en</a:t>
            </a:r>
            <a:r>
              <a:rPr lang="en-US" dirty="0" smtClean="0"/>
              <a:t> </a:t>
            </a:r>
          </a:p>
          <a:p>
            <a:pPr marL="457200" lvl="1" indent="0" fontAlgn="base">
              <a:buNone/>
            </a:pPr>
            <a:r>
              <a:rPr lang="en-US" dirty="0" smtClean="0"/>
              <a:t>SAME AS: JewishWayne.com/</a:t>
            </a:r>
            <a:r>
              <a:rPr lang="en-US" b="1" dirty="0" smtClean="0"/>
              <a:t>3165501</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0846" y="1743075"/>
            <a:ext cx="4887007" cy="4972744"/>
          </a:xfrm>
          <a:prstGeom prst="rect">
            <a:avLst/>
          </a:prstGeom>
        </p:spPr>
      </p:pic>
    </p:spTree>
    <p:extLst>
      <p:ext uri="{BB962C8B-B14F-4D97-AF65-F5344CB8AC3E}">
        <p14:creationId xmlns:p14="http://schemas.microsoft.com/office/powerpoint/2010/main" val="363803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Strategy </a:t>
            </a:r>
            <a:br>
              <a:rPr lang="en-US" dirty="0" smtClean="0"/>
            </a:br>
            <a:r>
              <a:rPr lang="en-US" sz="1800" dirty="0" smtClean="0"/>
              <a:t>What’s involved in an effective campaign?</a:t>
            </a:r>
            <a:endParaRPr lang="en-US" sz="1800" dirty="0"/>
          </a:p>
        </p:txBody>
      </p:sp>
      <p:sp>
        <p:nvSpPr>
          <p:cNvPr id="14" name="Content Placeholder 13"/>
          <p:cNvSpPr>
            <a:spLocks noGrp="1"/>
          </p:cNvSpPr>
          <p:nvPr>
            <p:ph idx="1"/>
          </p:nvPr>
        </p:nvSpPr>
        <p:spPr>
          <a:xfrm>
            <a:off x="1280160" y="2190750"/>
            <a:ext cx="4244741" cy="3797455"/>
          </a:xfrm>
        </p:spPr>
        <p:txBody>
          <a:bodyPr>
            <a:normAutofit fontScale="77500" lnSpcReduction="20000"/>
          </a:bodyPr>
          <a:lstStyle/>
          <a:p>
            <a:pPr marL="0" indent="0">
              <a:buNone/>
            </a:pPr>
            <a:r>
              <a:rPr lang="en-US" sz="4500" b="1" dirty="0" smtClean="0">
                <a:solidFill>
                  <a:schemeClr val="accent6">
                    <a:lumMod val="60000"/>
                    <a:lumOff val="40000"/>
                  </a:schemeClr>
                </a:solidFill>
              </a:rPr>
              <a:t>CHALLENGE: </a:t>
            </a:r>
          </a:p>
          <a:p>
            <a:pPr marL="0" indent="0">
              <a:buNone/>
            </a:pPr>
            <a:r>
              <a:rPr lang="en-US" dirty="0" smtClean="0"/>
              <a:t>Every day, your potential attendees hear and see thousands of</a:t>
            </a:r>
          </a:p>
          <a:p>
            <a:pPr>
              <a:spcBef>
                <a:spcPts val="600"/>
              </a:spcBef>
            </a:pPr>
            <a:r>
              <a:rPr lang="en-US" dirty="0" smtClean="0"/>
              <a:t>Facebook ads</a:t>
            </a:r>
          </a:p>
          <a:p>
            <a:pPr>
              <a:spcBef>
                <a:spcPts val="600"/>
              </a:spcBef>
            </a:pPr>
            <a:r>
              <a:rPr lang="en-US" dirty="0" smtClean="0"/>
              <a:t>Emails</a:t>
            </a:r>
          </a:p>
          <a:p>
            <a:pPr>
              <a:spcBef>
                <a:spcPts val="600"/>
              </a:spcBef>
            </a:pPr>
            <a:r>
              <a:rPr lang="en-US" dirty="0" smtClean="0"/>
              <a:t>Google banners</a:t>
            </a:r>
          </a:p>
          <a:p>
            <a:pPr>
              <a:spcBef>
                <a:spcPts val="600"/>
              </a:spcBef>
            </a:pPr>
            <a:r>
              <a:rPr lang="en-US" dirty="0" smtClean="0"/>
              <a:t>Sponsored Tweets </a:t>
            </a:r>
          </a:p>
          <a:p>
            <a:pPr marL="0" indent="0">
              <a:buNone/>
            </a:pPr>
            <a:r>
              <a:rPr lang="en-US" dirty="0" smtClean="0"/>
              <a:t>You need to </a:t>
            </a:r>
            <a:r>
              <a:rPr lang="en-US" b="1" dirty="0" smtClean="0"/>
              <a:t>cut through the noise</a:t>
            </a:r>
            <a:r>
              <a:rPr lang="en-US" dirty="0" smtClean="0"/>
              <a:t>. You need to be different.</a:t>
            </a:r>
          </a:p>
          <a:p>
            <a:pPr marL="0" indent="0">
              <a:buNone/>
            </a:pPr>
            <a:endParaRPr lang="en-US" dirty="0"/>
          </a:p>
        </p:txBody>
      </p:sp>
      <p:sp>
        <p:nvSpPr>
          <p:cNvPr id="4" name="Content Placeholder 13"/>
          <p:cNvSpPr txBox="1">
            <a:spLocks/>
          </p:cNvSpPr>
          <p:nvPr/>
        </p:nvSpPr>
        <p:spPr>
          <a:xfrm>
            <a:off x="6812025" y="2190750"/>
            <a:ext cx="4244741" cy="367479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10000"/>
              </a:lnSpc>
              <a:spcBef>
                <a:spcPts val="1500"/>
              </a:spcBef>
              <a:spcAft>
                <a:spcPts val="600"/>
              </a:spcAft>
              <a:buClr>
                <a:schemeClr val="accent3">
                  <a:lumMod val="75000"/>
                </a:schemeClr>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10000"/>
              </a:lnSpc>
              <a:spcBef>
                <a:spcPts val="300"/>
              </a:spcBef>
              <a:spcAft>
                <a:spcPts val="600"/>
              </a:spcAft>
              <a:buClr>
                <a:schemeClr val="accent3">
                  <a:lumMod val="75000"/>
                </a:schemeClr>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300"/>
              </a:spcBef>
              <a:spcAft>
                <a:spcPts val="600"/>
              </a:spcAft>
              <a:buClr>
                <a:schemeClr val="accent3">
                  <a:lumMod val="75000"/>
                </a:schemeClr>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0"/>
              </a:spcBef>
              <a:spcAft>
                <a:spcPts val="600"/>
              </a:spcAft>
              <a:buClr>
                <a:schemeClr val="accent3">
                  <a:lumMod val="75000"/>
                </a:schemeClr>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0"/>
              </a:spcBef>
              <a:spcAft>
                <a:spcPts val="600"/>
              </a:spcAft>
              <a:buClr>
                <a:schemeClr val="accent3">
                  <a:lumMod val="75000"/>
                </a:schemeClr>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3800" b="1" dirty="0" smtClean="0">
                <a:solidFill>
                  <a:schemeClr val="accent6">
                    <a:lumMod val="60000"/>
                    <a:lumOff val="40000"/>
                  </a:schemeClr>
                </a:solidFill>
              </a:rPr>
              <a:t>GOAL: </a:t>
            </a:r>
          </a:p>
          <a:p>
            <a:pPr marL="0" indent="0">
              <a:buFont typeface="Arial" panose="020B0604020202020204" pitchFamily="34" charset="0"/>
              <a:buNone/>
            </a:pPr>
            <a:r>
              <a:rPr lang="en-US" dirty="0" smtClean="0"/>
              <a:t>3-R Rule:</a:t>
            </a:r>
          </a:p>
          <a:p>
            <a:r>
              <a:rPr lang="en-US" dirty="0" smtClean="0"/>
              <a:t>Read</a:t>
            </a:r>
          </a:p>
          <a:p>
            <a:r>
              <a:rPr lang="en-US" dirty="0" smtClean="0"/>
              <a:t>Retain</a:t>
            </a:r>
          </a:p>
          <a:p>
            <a:r>
              <a:rPr lang="en-US" dirty="0" smtClean="0"/>
              <a:t>Respond</a:t>
            </a:r>
          </a:p>
          <a:p>
            <a:pPr marL="0" indent="0">
              <a:buNone/>
            </a:pPr>
            <a:r>
              <a:rPr lang="en-US" b="1" dirty="0" smtClean="0">
                <a:solidFill>
                  <a:schemeClr val="accent2">
                    <a:lumMod val="75000"/>
                  </a:schemeClr>
                </a:solidFill>
              </a:rPr>
              <a:t>Practical </a:t>
            </a:r>
            <a:r>
              <a:rPr lang="en-US" b="1" dirty="0">
                <a:solidFill>
                  <a:schemeClr val="accent2">
                    <a:lumMod val="75000"/>
                  </a:schemeClr>
                </a:solidFill>
              </a:rPr>
              <a:t>Pointers on getting </a:t>
            </a:r>
            <a:r>
              <a:rPr lang="en-US" b="1" dirty="0" smtClean="0">
                <a:solidFill>
                  <a:schemeClr val="accent2">
                    <a:lumMod val="75000"/>
                  </a:schemeClr>
                </a:solidFill>
              </a:rPr>
              <a:t>results</a:t>
            </a:r>
            <a:r>
              <a:rPr lang="en-US" b="1" dirty="0">
                <a:solidFill>
                  <a:schemeClr val="accent2">
                    <a:lumMod val="75000"/>
                  </a:schemeClr>
                </a:solidFill>
              </a:rPr>
              <a:t> </a:t>
            </a:r>
            <a:r>
              <a:rPr lang="en-US" b="1" dirty="0" smtClean="0">
                <a:solidFill>
                  <a:schemeClr val="accent2">
                    <a:lumMod val="75000"/>
                  </a:schemeClr>
                </a:solidFill>
              </a:rPr>
              <a:t>&gt;</a:t>
            </a:r>
            <a:endParaRPr lang="en-US" b="1" dirty="0">
              <a:solidFill>
                <a:schemeClr val="accent2">
                  <a:lumMod val="75000"/>
                </a:schemeClr>
              </a:solidFill>
            </a:endParaRPr>
          </a:p>
        </p:txBody>
      </p:sp>
      <p:cxnSp>
        <p:nvCxnSpPr>
          <p:cNvPr id="3" name="Straight Connector 2"/>
          <p:cNvCxnSpPr/>
          <p:nvPr/>
        </p:nvCxnSpPr>
        <p:spPr>
          <a:xfrm>
            <a:off x="6110870" y="2308302"/>
            <a:ext cx="0" cy="355723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98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SOCIAL MEDIA: FACEBOOK</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59" y="1743075"/>
            <a:ext cx="4406265" cy="4552950"/>
          </a:xfrm>
        </p:spPr>
        <p:txBody>
          <a:bodyPr>
            <a:normAutofit fontScale="62500" lnSpcReduction="20000"/>
          </a:bodyPr>
          <a:lstStyle/>
          <a:p>
            <a:pPr marL="0" indent="0">
              <a:buNone/>
            </a:pPr>
            <a:r>
              <a:rPr lang="en-US" b="1" dirty="0" smtClean="0"/>
              <a:t>Post a link: Step by Step</a:t>
            </a:r>
          </a:p>
          <a:p>
            <a:pPr fontAlgn="base"/>
            <a:r>
              <a:rPr lang="en-US" dirty="0" smtClean="0"/>
              <a:t>Copy the link of your website page.  Don’t shorten the link in this case.</a:t>
            </a:r>
          </a:p>
          <a:p>
            <a:pPr fontAlgn="base"/>
            <a:r>
              <a:rPr lang="en-US" dirty="0" smtClean="0"/>
              <a:t>Start </a:t>
            </a:r>
            <a:r>
              <a:rPr lang="en-US" dirty="0" smtClean="0"/>
              <a:t>by </a:t>
            </a:r>
            <a:r>
              <a:rPr lang="en-US" dirty="0" smtClean="0"/>
              <a:t>pasting your </a:t>
            </a:r>
            <a:r>
              <a:rPr lang="en-US" dirty="0" smtClean="0"/>
              <a:t>link in the status area </a:t>
            </a:r>
          </a:p>
          <a:p>
            <a:pPr fontAlgn="base"/>
            <a:r>
              <a:rPr lang="en-US" dirty="0" smtClean="0"/>
              <a:t>Hit </a:t>
            </a:r>
            <a:r>
              <a:rPr lang="en-US" dirty="0"/>
              <a:t>the + sign to upload your 1200 x 628 </a:t>
            </a:r>
            <a:r>
              <a:rPr lang="en-US" dirty="0" err="1" smtClean="0"/>
              <a:t>png</a:t>
            </a:r>
            <a:r>
              <a:rPr lang="en-US" dirty="0" smtClean="0"/>
              <a:t> image</a:t>
            </a:r>
            <a:r>
              <a:rPr lang="en-US" dirty="0"/>
              <a:t> </a:t>
            </a:r>
            <a:r>
              <a:rPr lang="en-US" dirty="0" smtClean="0"/>
              <a:t>in place of the default suggested images shown.  (If the default images work, hey, feel free to use them!)</a:t>
            </a:r>
            <a:endParaRPr lang="en-US" dirty="0" smtClean="0"/>
          </a:p>
          <a:p>
            <a:pPr fontAlgn="base"/>
            <a:r>
              <a:rPr lang="en-US" dirty="0" smtClean="0"/>
              <a:t>Now Remove </a:t>
            </a:r>
            <a:r>
              <a:rPr lang="en-US" dirty="0"/>
              <a:t>the link from status area and replace with custom </a:t>
            </a:r>
            <a:r>
              <a:rPr lang="en-US" dirty="0" smtClean="0"/>
              <a:t>message (i.e. Reserve your seat today…)</a:t>
            </a:r>
            <a:endParaRPr lang="en-US" dirty="0"/>
          </a:p>
          <a:p>
            <a:pPr fontAlgn="base"/>
            <a:r>
              <a:rPr lang="en-US" dirty="0" smtClean="0"/>
              <a:t>Edit the link name and </a:t>
            </a:r>
            <a:r>
              <a:rPr lang="en-US" dirty="0" smtClean="0"/>
              <a:t>description tha</a:t>
            </a:r>
            <a:r>
              <a:rPr lang="en-US" dirty="0" smtClean="0"/>
              <a:t>t appear beneath the message</a:t>
            </a:r>
            <a:r>
              <a:rPr lang="en-US" dirty="0" smtClean="0"/>
              <a:t>.  Simply click on it and you’ll be able to replace what appears by default. </a:t>
            </a:r>
          </a:p>
          <a:p>
            <a:pPr fontAlgn="base"/>
            <a:r>
              <a:rPr lang="en-US" dirty="0" smtClean="0"/>
              <a:t>Post!</a:t>
            </a:r>
            <a:endParaRPr lang="en-US" dirty="0" smtClean="0"/>
          </a:p>
        </p:txBody>
      </p:sp>
      <p:pic>
        <p:nvPicPr>
          <p:cNvPr id="3" name="Picture 2"/>
          <p:cNvPicPr>
            <a:picLocks noChangeAspect="1"/>
          </p:cNvPicPr>
          <p:nvPr/>
        </p:nvPicPr>
        <p:blipFill>
          <a:blip r:embed="rId2"/>
          <a:stretch>
            <a:fillRect/>
          </a:stretch>
        </p:blipFill>
        <p:spPr>
          <a:xfrm>
            <a:off x="5972175" y="1743075"/>
            <a:ext cx="3986212" cy="4341419"/>
          </a:xfrm>
          <a:prstGeom prst="rect">
            <a:avLst/>
          </a:prstGeom>
        </p:spPr>
      </p:pic>
    </p:spTree>
    <p:extLst>
      <p:ext uri="{BB962C8B-B14F-4D97-AF65-F5344CB8AC3E}">
        <p14:creationId xmlns:p14="http://schemas.microsoft.com/office/powerpoint/2010/main" val="38920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SOCIAL MEDIA: FACEBOOK</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390526" y="1843314"/>
            <a:ext cx="3172834" cy="4876800"/>
          </a:xfrm>
        </p:spPr>
        <p:txBody>
          <a:bodyPr>
            <a:normAutofit fontScale="70000" lnSpcReduction="20000"/>
          </a:bodyPr>
          <a:lstStyle/>
          <a:p>
            <a:pPr marL="0" indent="0">
              <a:buNone/>
            </a:pPr>
            <a:r>
              <a:rPr lang="en-US" dirty="0" smtClean="0"/>
              <a:t>Paid Posts: Boosting a post / Ads</a:t>
            </a:r>
          </a:p>
          <a:p>
            <a:pPr fontAlgn="base"/>
            <a:r>
              <a:rPr lang="en-US" dirty="0" smtClean="0"/>
              <a:t>Boost image, link or </a:t>
            </a:r>
            <a:r>
              <a:rPr lang="en-US" dirty="0" smtClean="0"/>
              <a:t>event in order to reach more people. Otherwise your post will typically reach about 7% of those who like your page </a:t>
            </a:r>
            <a:r>
              <a:rPr lang="en-US" dirty="0" smtClean="0">
                <a:sym typeface="Wingdings" panose="05000000000000000000" pitchFamily="2" charset="2"/>
              </a:rPr>
              <a:t> </a:t>
            </a:r>
          </a:p>
          <a:p>
            <a:pPr fontAlgn="base"/>
            <a:r>
              <a:rPr lang="en-US" dirty="0" smtClean="0">
                <a:sym typeface="Wingdings" panose="05000000000000000000" pitchFamily="2" charset="2"/>
              </a:rPr>
              <a:t>Caution!  Some speculate that boosting will further limit your posts when you don’t boost as </a:t>
            </a:r>
            <a:r>
              <a:rPr lang="en-US" dirty="0" err="1" smtClean="0">
                <a:sym typeface="Wingdings" panose="05000000000000000000" pitchFamily="2" charset="2"/>
              </a:rPr>
              <a:t>facebook</a:t>
            </a:r>
            <a:r>
              <a:rPr lang="en-US" dirty="0" smtClean="0">
                <a:sym typeface="Wingdings" panose="05000000000000000000" pitchFamily="2" charset="2"/>
              </a:rPr>
              <a:t> will see that you’re ready to spend… do your own research. </a:t>
            </a:r>
          </a:p>
          <a:p>
            <a:pPr fontAlgn="base"/>
            <a:r>
              <a:rPr lang="en-US" dirty="0" smtClean="0">
                <a:sym typeface="Wingdings" panose="05000000000000000000" pitchFamily="2" charset="2"/>
              </a:rPr>
              <a:t>I often like to target friends of people who like my page, in my location.  OR target people in your city + X miles.  If you target people in your city you must narrow down interests so you hopefully reach majority </a:t>
            </a:r>
            <a:r>
              <a:rPr lang="en-US" dirty="0" err="1" smtClean="0">
                <a:sym typeface="Wingdings" panose="05000000000000000000" pitchFamily="2" charset="2"/>
              </a:rPr>
              <a:t>jewish</a:t>
            </a:r>
            <a:r>
              <a:rPr lang="en-US" dirty="0" smtClean="0">
                <a:sym typeface="Wingdings" panose="05000000000000000000" pitchFamily="2" charset="2"/>
              </a:rPr>
              <a:t> people, i.e. interests might be Jewish, Shabbat, Yom Kippur, Israel…</a:t>
            </a:r>
          </a:p>
          <a:p>
            <a:pPr fontAlgn="base"/>
            <a:endParaRPr lang="en-US" dirty="0" smtClean="0"/>
          </a:p>
          <a:p>
            <a:endParaRPr lang="en-US" dirty="0"/>
          </a:p>
        </p:txBody>
      </p:sp>
      <p:pic>
        <p:nvPicPr>
          <p:cNvPr id="3" name="Picture 2"/>
          <p:cNvPicPr>
            <a:picLocks noChangeAspect="1"/>
          </p:cNvPicPr>
          <p:nvPr/>
        </p:nvPicPr>
        <p:blipFill>
          <a:blip r:embed="rId2"/>
          <a:stretch>
            <a:fillRect/>
          </a:stretch>
        </p:blipFill>
        <p:spPr>
          <a:xfrm>
            <a:off x="8587977" y="1582008"/>
            <a:ext cx="3604023" cy="5275992"/>
          </a:xfrm>
          <a:prstGeom prst="rect">
            <a:avLst/>
          </a:prstGeom>
        </p:spPr>
      </p:pic>
      <p:pic>
        <p:nvPicPr>
          <p:cNvPr id="4" name="Picture 3"/>
          <p:cNvPicPr>
            <a:picLocks noChangeAspect="1"/>
          </p:cNvPicPr>
          <p:nvPr/>
        </p:nvPicPr>
        <p:blipFill>
          <a:blip r:embed="rId3"/>
          <a:stretch>
            <a:fillRect/>
          </a:stretch>
        </p:blipFill>
        <p:spPr>
          <a:xfrm>
            <a:off x="3563359" y="2911702"/>
            <a:ext cx="5024618" cy="3741737"/>
          </a:xfrm>
          <a:prstGeom prst="rect">
            <a:avLst/>
          </a:prstGeom>
        </p:spPr>
      </p:pic>
    </p:spTree>
    <p:extLst>
      <p:ext uri="{BB962C8B-B14F-4D97-AF65-F5344CB8AC3E}">
        <p14:creationId xmlns:p14="http://schemas.microsoft.com/office/powerpoint/2010/main" val="28313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SOCIAL MEDIA: FACEBOOK</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1843314"/>
            <a:ext cx="4171516" cy="4876800"/>
          </a:xfrm>
        </p:spPr>
        <p:txBody>
          <a:bodyPr>
            <a:normAutofit/>
          </a:bodyPr>
          <a:lstStyle/>
          <a:p>
            <a:pPr marL="0" indent="0">
              <a:buNone/>
            </a:pPr>
            <a:r>
              <a:rPr lang="en-US" dirty="0" smtClean="0"/>
              <a:t>Grid tool Guidelines:</a:t>
            </a:r>
          </a:p>
          <a:p>
            <a:pPr marL="0" indent="0">
              <a:buNone/>
            </a:pPr>
            <a:r>
              <a:rPr lang="en-US" sz="1800" dirty="0" smtClean="0"/>
              <a:t>facebook.com/ads/tools/</a:t>
            </a:r>
            <a:r>
              <a:rPr lang="en-US" sz="1800" dirty="0" err="1" smtClean="0"/>
              <a:t>text_overlay</a:t>
            </a:r>
            <a:endParaRPr lang="en-US" sz="1800" dirty="0" smtClean="0"/>
          </a:p>
          <a:p>
            <a:pPr marL="0" indent="0">
              <a:buNone/>
            </a:pPr>
            <a:endParaRPr lang="en-US" sz="1800" dirty="0"/>
          </a:p>
          <a:p>
            <a:pPr marL="0" indent="0">
              <a:buNone/>
            </a:pPr>
            <a:r>
              <a:rPr lang="en-US" sz="1800" dirty="0" smtClean="0"/>
              <a:t>In a nutshell: careful to only have 20% text or less.  While </a:t>
            </a:r>
            <a:r>
              <a:rPr lang="en-US" sz="1800" dirty="0" err="1" smtClean="0"/>
              <a:t>facebook</a:t>
            </a:r>
            <a:r>
              <a:rPr lang="en-US" sz="1800" dirty="0" smtClean="0"/>
              <a:t> is no longer rigid about this, they’ll usually let your ad go regardless but they’ll warn you that it will reach much less people.  Not worth it, just cut down text and use the status area to include the text that has to be shared… </a:t>
            </a:r>
            <a:endParaRPr lang="en-US" sz="1800" dirty="0"/>
          </a:p>
          <a:p>
            <a:endParaRPr lang="en-US" dirty="0"/>
          </a:p>
        </p:txBody>
      </p:sp>
      <p:pic>
        <p:nvPicPr>
          <p:cNvPr id="2" name="Picture 1"/>
          <p:cNvPicPr>
            <a:picLocks noChangeAspect="1"/>
          </p:cNvPicPr>
          <p:nvPr/>
        </p:nvPicPr>
        <p:blipFill>
          <a:blip r:embed="rId2"/>
          <a:stretch>
            <a:fillRect/>
          </a:stretch>
        </p:blipFill>
        <p:spPr>
          <a:xfrm>
            <a:off x="5786980" y="1843314"/>
            <a:ext cx="5547142" cy="4506350"/>
          </a:xfrm>
          <a:prstGeom prst="rect">
            <a:avLst/>
          </a:prstGeom>
        </p:spPr>
      </p:pic>
    </p:spTree>
    <p:extLst>
      <p:ext uri="{BB962C8B-B14F-4D97-AF65-F5344CB8AC3E}">
        <p14:creationId xmlns:p14="http://schemas.microsoft.com/office/powerpoint/2010/main" val="112060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SOCIAL MEDIA: FACEBOOK</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1843314"/>
            <a:ext cx="3634740" cy="4943475"/>
          </a:xfrm>
        </p:spPr>
        <p:txBody>
          <a:bodyPr>
            <a:normAutofit fontScale="70000" lnSpcReduction="20000"/>
          </a:bodyPr>
          <a:lstStyle/>
          <a:p>
            <a:pPr marL="0" indent="0">
              <a:buNone/>
            </a:pPr>
            <a:r>
              <a:rPr lang="en-US" dirty="0" smtClean="0"/>
              <a:t>Beyond your page</a:t>
            </a:r>
          </a:p>
          <a:p>
            <a:pPr fontAlgn="base">
              <a:spcBef>
                <a:spcPts val="1000"/>
              </a:spcBef>
              <a:spcAft>
                <a:spcPts val="300"/>
              </a:spcAft>
            </a:pPr>
            <a:r>
              <a:rPr lang="en-US" dirty="0" smtClean="0"/>
              <a:t>Share on your personal </a:t>
            </a:r>
            <a:r>
              <a:rPr lang="en-US" dirty="0" smtClean="0"/>
              <a:t>profile</a:t>
            </a:r>
          </a:p>
          <a:p>
            <a:pPr lvl="1" fontAlgn="base">
              <a:spcBef>
                <a:spcPts val="1000"/>
              </a:spcBef>
              <a:spcAft>
                <a:spcPts val="300"/>
              </a:spcAft>
            </a:pPr>
            <a:r>
              <a:rPr lang="en-US" dirty="0" smtClean="0"/>
              <a:t>Log in as YOU (not as your page, make sure it shows your name top right not your page name)</a:t>
            </a:r>
          </a:p>
          <a:p>
            <a:pPr lvl="1" fontAlgn="base">
              <a:spcBef>
                <a:spcPts val="1000"/>
              </a:spcBef>
              <a:spcAft>
                <a:spcPts val="300"/>
              </a:spcAft>
            </a:pPr>
            <a:r>
              <a:rPr lang="en-US" dirty="0" smtClean="0"/>
              <a:t>In search bar type your page name and click on it.  </a:t>
            </a:r>
          </a:p>
          <a:p>
            <a:pPr lvl="1" fontAlgn="base">
              <a:spcBef>
                <a:spcPts val="1000"/>
              </a:spcBef>
              <a:spcAft>
                <a:spcPts val="300"/>
              </a:spcAft>
            </a:pPr>
            <a:r>
              <a:rPr lang="en-US" dirty="0" smtClean="0"/>
              <a:t>Now hit the share button on the post that that you’d like to share on your page. </a:t>
            </a:r>
          </a:p>
          <a:p>
            <a:pPr lvl="1" fontAlgn="base">
              <a:spcBef>
                <a:spcPts val="1000"/>
              </a:spcBef>
              <a:spcAft>
                <a:spcPts val="300"/>
              </a:spcAft>
            </a:pPr>
            <a:r>
              <a:rPr lang="en-US" dirty="0" smtClean="0"/>
              <a:t>Click “share on your own timeline”</a:t>
            </a:r>
          </a:p>
          <a:p>
            <a:pPr lvl="1" fontAlgn="base">
              <a:spcBef>
                <a:spcPts val="1000"/>
              </a:spcBef>
              <a:spcAft>
                <a:spcPts val="300"/>
              </a:spcAft>
            </a:pPr>
            <a:r>
              <a:rPr lang="en-US" dirty="0" smtClean="0"/>
              <a:t>Feel free to use default message from the page’s post or type your own. </a:t>
            </a:r>
            <a:endParaRPr lang="en-US" dirty="0" smtClean="0"/>
          </a:p>
          <a:p>
            <a:pPr fontAlgn="base">
              <a:spcBef>
                <a:spcPts val="1000"/>
              </a:spcBef>
              <a:spcAft>
                <a:spcPts val="300"/>
              </a:spcAft>
            </a:pPr>
            <a:r>
              <a:rPr lang="en-US" dirty="0" smtClean="0"/>
              <a:t>Use any of the other sharing options…</a:t>
            </a:r>
            <a:endParaRPr lang="en-US" dirty="0"/>
          </a:p>
          <a:p>
            <a:pPr fontAlgn="base"/>
            <a:endParaRPr lang="en-US" dirty="0" smtClean="0"/>
          </a:p>
          <a:p>
            <a:pPr marL="0" indent="0" fontAlgn="base">
              <a:buNone/>
            </a:pPr>
            <a:endParaRPr lang="en-US" dirty="0"/>
          </a:p>
          <a:p>
            <a:endParaRPr lang="en-US" dirty="0"/>
          </a:p>
        </p:txBody>
      </p:sp>
      <p:pic>
        <p:nvPicPr>
          <p:cNvPr id="3" name="Picture 2"/>
          <p:cNvPicPr>
            <a:picLocks noChangeAspect="1"/>
          </p:cNvPicPr>
          <p:nvPr/>
        </p:nvPicPr>
        <p:blipFill>
          <a:blip r:embed="rId2"/>
          <a:stretch>
            <a:fillRect/>
          </a:stretch>
        </p:blipFill>
        <p:spPr>
          <a:xfrm>
            <a:off x="7824107" y="1690914"/>
            <a:ext cx="4367893" cy="5095875"/>
          </a:xfrm>
          <a:prstGeom prst="rect">
            <a:avLst/>
          </a:prstGeom>
        </p:spPr>
      </p:pic>
      <p:pic>
        <p:nvPicPr>
          <p:cNvPr id="5" name="Picture 4"/>
          <p:cNvPicPr>
            <a:picLocks noChangeAspect="1"/>
          </p:cNvPicPr>
          <p:nvPr/>
        </p:nvPicPr>
        <p:blipFill>
          <a:blip r:embed="rId3"/>
          <a:stretch>
            <a:fillRect/>
          </a:stretch>
        </p:blipFill>
        <p:spPr>
          <a:xfrm>
            <a:off x="4985742" y="3533775"/>
            <a:ext cx="4019464" cy="2929164"/>
          </a:xfrm>
          <a:prstGeom prst="rect">
            <a:avLst/>
          </a:prstGeom>
        </p:spPr>
      </p:pic>
    </p:spTree>
    <p:extLst>
      <p:ext uri="{BB962C8B-B14F-4D97-AF65-F5344CB8AC3E}">
        <p14:creationId xmlns:p14="http://schemas.microsoft.com/office/powerpoint/2010/main" val="231985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smtClean="0"/>
              <a:t>Execution</a:t>
            </a:r>
            <a:r>
              <a:rPr lang="en-US" dirty="0" smtClean="0"/>
              <a:t/>
            </a:r>
            <a:br>
              <a:rPr lang="en-US" dirty="0" smtClean="0"/>
            </a:br>
            <a:r>
              <a:rPr lang="en-US" sz="2500" b="1" dirty="0" smtClean="0">
                <a:solidFill>
                  <a:schemeClr val="accent6">
                    <a:lumMod val="60000"/>
                    <a:lumOff val="40000"/>
                  </a:schemeClr>
                </a:solidFill>
              </a:rPr>
              <a:t>SOCIAL MEDIA: FACEBOOK</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1843314"/>
            <a:ext cx="4663440" cy="4876800"/>
          </a:xfrm>
        </p:spPr>
        <p:txBody>
          <a:bodyPr>
            <a:normAutofit/>
          </a:bodyPr>
          <a:lstStyle/>
          <a:p>
            <a:pPr marL="0" indent="0">
              <a:buNone/>
            </a:pPr>
            <a:r>
              <a:rPr lang="en-US" dirty="0" smtClean="0"/>
              <a:t>Beyond your page</a:t>
            </a:r>
          </a:p>
          <a:p>
            <a:pPr fontAlgn="base"/>
            <a:r>
              <a:rPr lang="en-US" dirty="0" smtClean="0"/>
              <a:t>Community </a:t>
            </a:r>
            <a:r>
              <a:rPr lang="en-US" dirty="0" smtClean="0"/>
              <a:t>Groups</a:t>
            </a:r>
          </a:p>
          <a:p>
            <a:pPr lvl="1" fontAlgn="base"/>
            <a:r>
              <a:rPr lang="en-US" dirty="0" smtClean="0"/>
              <a:t>Take the time to research local community groups in your area – it might be a </a:t>
            </a:r>
            <a:r>
              <a:rPr lang="en-US" dirty="0" err="1" smtClean="0"/>
              <a:t>jewish</a:t>
            </a:r>
            <a:r>
              <a:rPr lang="en-US" dirty="0" smtClean="0"/>
              <a:t> craigslist, a </a:t>
            </a:r>
            <a:r>
              <a:rPr lang="en-US" dirty="0" err="1" smtClean="0"/>
              <a:t>jewish</a:t>
            </a:r>
            <a:r>
              <a:rPr lang="en-US" dirty="0" smtClean="0"/>
              <a:t> mom’s group – post relevant events there so long as it fits the admin’s criteria of what may be posted. </a:t>
            </a:r>
          </a:p>
          <a:p>
            <a:pPr lvl="1" fontAlgn="base"/>
            <a:r>
              <a:rPr lang="en-US" dirty="0" smtClean="0"/>
              <a:t>Follow share instructions on previous slide. </a:t>
            </a:r>
            <a:endParaRPr lang="en-US" dirty="0" smtClean="0"/>
          </a:p>
          <a:p>
            <a:pPr fontAlgn="base"/>
            <a:endParaRPr lang="en-US" dirty="0"/>
          </a:p>
          <a:p>
            <a:endParaRPr lang="en-US" dirty="0"/>
          </a:p>
        </p:txBody>
      </p:sp>
      <p:pic>
        <p:nvPicPr>
          <p:cNvPr id="2" name="Picture 1"/>
          <p:cNvPicPr>
            <a:picLocks noChangeAspect="1"/>
          </p:cNvPicPr>
          <p:nvPr/>
        </p:nvPicPr>
        <p:blipFill>
          <a:blip r:embed="rId2"/>
          <a:stretch>
            <a:fillRect/>
          </a:stretch>
        </p:blipFill>
        <p:spPr>
          <a:xfrm>
            <a:off x="6094476" y="1843314"/>
            <a:ext cx="4276048" cy="4482778"/>
          </a:xfrm>
          <a:prstGeom prst="rect">
            <a:avLst/>
          </a:prstGeom>
        </p:spPr>
      </p:pic>
    </p:spTree>
    <p:extLst>
      <p:ext uri="{BB962C8B-B14F-4D97-AF65-F5344CB8AC3E}">
        <p14:creationId xmlns:p14="http://schemas.microsoft.com/office/powerpoint/2010/main" val="202321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0" t="12057"/>
          <a:stretch/>
        </p:blipFill>
        <p:spPr>
          <a:xfrm>
            <a:off x="0" y="-113668"/>
            <a:ext cx="12190475" cy="6971669"/>
          </a:xfrm>
          <a:prstGeom prst="rect">
            <a:avLst/>
          </a:prstGeom>
        </p:spPr>
      </p:pic>
      <p:sp>
        <p:nvSpPr>
          <p:cNvPr id="13" name="Title 12"/>
          <p:cNvSpPr>
            <a:spLocks noGrp="1"/>
          </p:cNvSpPr>
          <p:nvPr>
            <p:ph type="title"/>
          </p:nvPr>
        </p:nvSpPr>
        <p:spPr>
          <a:xfrm>
            <a:off x="1280160" y="0"/>
            <a:ext cx="9628632" cy="1424539"/>
          </a:xfrm>
          <a:solidFill>
            <a:srgbClr val="23988E"/>
          </a:solidFill>
        </p:spPr>
        <p:txBody>
          <a:bodyPr/>
          <a:lstStyle/>
          <a:p>
            <a:r>
              <a:rPr lang="en-US" sz="4000" dirty="0" smtClean="0"/>
              <a:t>Got Questions</a:t>
            </a:r>
            <a:r>
              <a:rPr lang="en-US" sz="4000" dirty="0" smtClean="0"/>
              <a:t>?</a:t>
            </a:r>
            <a:br>
              <a:rPr lang="en-US" sz="4000" dirty="0" smtClean="0"/>
            </a:br>
            <a:r>
              <a:rPr lang="en-US" sz="2500" b="1" dirty="0" smtClean="0">
                <a:solidFill>
                  <a:schemeClr val="accent6">
                    <a:lumMod val="60000"/>
                    <a:lumOff val="40000"/>
                  </a:schemeClr>
                </a:solidFill>
              </a:rPr>
              <a:t>Reach out via email:</a:t>
            </a:r>
            <a:endParaRPr lang="en-US" sz="2500" b="1" dirty="0">
              <a:solidFill>
                <a:schemeClr val="accent6">
                  <a:lumMod val="60000"/>
                  <a:lumOff val="40000"/>
                </a:schemeClr>
              </a:solidFill>
            </a:endParaRPr>
          </a:p>
        </p:txBody>
      </p:sp>
      <p:sp>
        <p:nvSpPr>
          <p:cNvPr id="14" name="Content Placeholder 13"/>
          <p:cNvSpPr>
            <a:spLocks noGrp="1"/>
          </p:cNvSpPr>
          <p:nvPr>
            <p:ph idx="1"/>
          </p:nvPr>
        </p:nvSpPr>
        <p:spPr>
          <a:xfrm>
            <a:off x="1280160" y="2190750"/>
            <a:ext cx="9628632" cy="1365250"/>
          </a:xfrm>
        </p:spPr>
        <p:txBody>
          <a:bodyPr>
            <a:normAutofit/>
          </a:bodyPr>
          <a:lstStyle/>
          <a:p>
            <a:pPr marL="0" indent="0">
              <a:buNone/>
            </a:pPr>
            <a:r>
              <a:rPr lang="en-US" dirty="0" smtClean="0"/>
              <a:t>Chabad </a:t>
            </a:r>
            <a:r>
              <a:rPr lang="en-US" dirty="0"/>
              <a:t>One Event Reservation System</a:t>
            </a:r>
          </a:p>
          <a:p>
            <a:pPr marL="0" indent="0">
              <a:buNone/>
            </a:pPr>
            <a:r>
              <a:rPr lang="en-US" dirty="0" smtClean="0"/>
              <a:t>Constant Contact</a:t>
            </a:r>
            <a:endParaRPr lang="en-US" dirty="0"/>
          </a:p>
          <a:p>
            <a:pPr marL="0" indent="0">
              <a:buNone/>
            </a:pPr>
            <a:endParaRPr lang="en-US" dirty="0" smtClean="0"/>
          </a:p>
        </p:txBody>
      </p:sp>
      <p:sp>
        <p:nvSpPr>
          <p:cNvPr id="5" name="Rectangle 4"/>
          <p:cNvSpPr/>
          <p:nvPr/>
        </p:nvSpPr>
        <p:spPr>
          <a:xfrm>
            <a:off x="596766" y="2190750"/>
            <a:ext cx="5573028" cy="46672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3"/>
          <p:cNvSpPr txBox="1">
            <a:spLocks/>
          </p:cNvSpPr>
          <p:nvPr/>
        </p:nvSpPr>
        <p:spPr>
          <a:xfrm>
            <a:off x="1280160" y="3519361"/>
            <a:ext cx="9628632" cy="2914096"/>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500"/>
              </a:spcBef>
              <a:spcAft>
                <a:spcPts val="600"/>
              </a:spcAft>
              <a:buClr>
                <a:schemeClr val="accent3">
                  <a:lumMod val="75000"/>
                </a:schemeClr>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10000"/>
              </a:lnSpc>
              <a:spcBef>
                <a:spcPts val="300"/>
              </a:spcBef>
              <a:spcAft>
                <a:spcPts val="600"/>
              </a:spcAft>
              <a:buClr>
                <a:schemeClr val="accent3">
                  <a:lumMod val="75000"/>
                </a:schemeClr>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300"/>
              </a:spcBef>
              <a:spcAft>
                <a:spcPts val="600"/>
              </a:spcAft>
              <a:buClr>
                <a:schemeClr val="accent3">
                  <a:lumMod val="75000"/>
                </a:schemeClr>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0"/>
              </a:spcBef>
              <a:spcAft>
                <a:spcPts val="600"/>
              </a:spcAft>
              <a:buClr>
                <a:schemeClr val="accent3">
                  <a:lumMod val="75000"/>
                </a:schemeClr>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0"/>
              </a:spcBef>
              <a:spcAft>
                <a:spcPts val="600"/>
              </a:spcAft>
              <a:buClr>
                <a:schemeClr val="accent3">
                  <a:lumMod val="75000"/>
                </a:schemeClr>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0" indent="0">
              <a:lnSpc>
                <a:spcPct val="120000"/>
              </a:lnSpc>
              <a:spcBef>
                <a:spcPts val="0"/>
              </a:spcBef>
              <a:spcAft>
                <a:spcPts val="0"/>
              </a:spcAft>
              <a:buFont typeface="Arial" panose="020B0604020202020204" pitchFamily="34" charset="0"/>
              <a:buNone/>
            </a:pPr>
            <a:r>
              <a:rPr lang="en-US" sz="2000" dirty="0" err="1" smtClean="0"/>
              <a:t>Shainy</a:t>
            </a:r>
            <a:r>
              <a:rPr lang="en-US" sz="2000" dirty="0" smtClean="0"/>
              <a:t> Edelman</a:t>
            </a:r>
          </a:p>
          <a:p>
            <a:pPr marL="0" indent="0">
              <a:lnSpc>
                <a:spcPct val="120000"/>
              </a:lnSpc>
              <a:spcBef>
                <a:spcPts val="0"/>
              </a:spcBef>
              <a:spcAft>
                <a:spcPts val="0"/>
              </a:spcAft>
              <a:buFont typeface="Arial" panose="020B0604020202020204" pitchFamily="34" charset="0"/>
              <a:buNone/>
            </a:pPr>
            <a:r>
              <a:rPr lang="en-US" sz="2000" dirty="0" smtClean="0"/>
              <a:t>CEO/Creative Director</a:t>
            </a:r>
          </a:p>
          <a:p>
            <a:pPr marL="0" indent="0">
              <a:lnSpc>
                <a:spcPct val="120000"/>
              </a:lnSpc>
              <a:spcBef>
                <a:spcPts val="0"/>
              </a:spcBef>
              <a:spcAft>
                <a:spcPts val="0"/>
              </a:spcAft>
              <a:buFont typeface="Arial" panose="020B0604020202020204" pitchFamily="34" charset="0"/>
              <a:buNone/>
            </a:pPr>
            <a:endParaRPr lang="en-US" sz="2000" dirty="0" smtClean="0"/>
          </a:p>
          <a:p>
            <a:pPr marL="0" indent="0">
              <a:lnSpc>
                <a:spcPct val="120000"/>
              </a:lnSpc>
              <a:spcBef>
                <a:spcPts val="0"/>
              </a:spcBef>
              <a:spcAft>
                <a:spcPts val="0"/>
              </a:spcAft>
              <a:buFont typeface="Arial" panose="020B0604020202020204" pitchFamily="34" charset="0"/>
              <a:buNone/>
            </a:pPr>
            <a:r>
              <a:rPr lang="en-US" sz="2000" b="1" dirty="0" smtClean="0"/>
              <a:t>Click Consulting</a:t>
            </a:r>
          </a:p>
          <a:p>
            <a:pPr marL="0" indent="0">
              <a:lnSpc>
                <a:spcPct val="120000"/>
              </a:lnSpc>
              <a:spcBef>
                <a:spcPts val="0"/>
              </a:spcBef>
              <a:spcAft>
                <a:spcPts val="0"/>
              </a:spcAft>
              <a:buFont typeface="Arial" panose="020B0604020202020204" pitchFamily="34" charset="0"/>
              <a:buNone/>
            </a:pPr>
            <a:r>
              <a:rPr lang="en-US" sz="2000" dirty="0" smtClean="0">
                <a:hlinkClick r:id="rId3"/>
              </a:rPr>
              <a:t>shainy@ClickConsultingServices.com</a:t>
            </a:r>
            <a:endParaRPr lang="en-US" sz="2000" dirty="0" smtClean="0"/>
          </a:p>
          <a:p>
            <a:pPr marL="0" indent="0">
              <a:lnSpc>
                <a:spcPct val="120000"/>
              </a:lnSpc>
              <a:spcBef>
                <a:spcPts val="0"/>
              </a:spcBef>
              <a:spcAft>
                <a:spcPts val="0"/>
              </a:spcAft>
              <a:buFont typeface="Arial" panose="020B0604020202020204" pitchFamily="34" charset="0"/>
              <a:buNone/>
            </a:pPr>
            <a:r>
              <a:rPr lang="en-US" sz="2000" dirty="0" smtClean="0">
                <a:hlinkClick r:id="rId4"/>
              </a:rPr>
              <a:t>www.ClickConsultingServices.com</a:t>
            </a:r>
            <a:endParaRPr lang="en-US" sz="2000" dirty="0" smtClean="0"/>
          </a:p>
          <a:p>
            <a:pPr marL="0" indent="0">
              <a:lnSpc>
                <a:spcPct val="120000"/>
              </a:lnSpc>
              <a:spcBef>
                <a:spcPts val="0"/>
              </a:spcBef>
              <a:spcAft>
                <a:spcPts val="0"/>
              </a:spcAft>
              <a:buFont typeface="Arial" panose="020B0604020202020204" pitchFamily="34" charset="0"/>
              <a:buNone/>
            </a:pPr>
            <a:r>
              <a:rPr lang="en-US" sz="2000" dirty="0" smtClean="0">
                <a:hlinkClick r:id="rId5"/>
              </a:rPr>
              <a:t>www.Facebook.com/ClickConsulting</a:t>
            </a:r>
            <a:r>
              <a:rPr lang="en-US" sz="2000" dirty="0" smtClean="0"/>
              <a:t> </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p:txBody>
      </p:sp>
      <p:cxnSp>
        <p:nvCxnSpPr>
          <p:cNvPr id="3" name="Straight Connector 2"/>
          <p:cNvCxnSpPr/>
          <p:nvPr/>
        </p:nvCxnSpPr>
        <p:spPr>
          <a:xfrm>
            <a:off x="1280160" y="3236494"/>
            <a:ext cx="436589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02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Strategy </a:t>
            </a:r>
            <a:br>
              <a:rPr lang="en-US" dirty="0" smtClean="0"/>
            </a:br>
            <a:r>
              <a:rPr lang="en-US" sz="1800" dirty="0" smtClean="0"/>
              <a:t>Pointer #1: </a:t>
            </a:r>
            <a:r>
              <a:rPr lang="en-US" sz="1800" b="1" dirty="0">
                <a:solidFill>
                  <a:schemeClr val="accent6">
                    <a:lumMod val="60000"/>
                    <a:lumOff val="40000"/>
                  </a:schemeClr>
                </a:solidFill>
              </a:rPr>
              <a:t>READ</a:t>
            </a:r>
            <a:r>
              <a:rPr lang="en-US" sz="1800" dirty="0" smtClean="0"/>
              <a:t> - </a:t>
            </a:r>
            <a:r>
              <a:rPr lang="en-US" sz="1800" b="1" dirty="0"/>
              <a:t>You only </a:t>
            </a:r>
            <a:r>
              <a:rPr lang="en-US" sz="1800" b="1" dirty="0" smtClean="0"/>
              <a:t>have 8.25 seconds </a:t>
            </a:r>
            <a:r>
              <a:rPr lang="en-US" sz="1800" b="1" dirty="0"/>
              <a:t>to make a first impression. </a:t>
            </a:r>
            <a:endParaRPr lang="en-US" sz="1800" dirty="0"/>
          </a:p>
        </p:txBody>
      </p:sp>
      <p:sp>
        <p:nvSpPr>
          <p:cNvPr id="14" name="Content Placeholder 13"/>
          <p:cNvSpPr>
            <a:spLocks noGrp="1"/>
          </p:cNvSpPr>
          <p:nvPr>
            <p:ph idx="1"/>
          </p:nvPr>
        </p:nvSpPr>
        <p:spPr>
          <a:xfrm>
            <a:off x="1280160" y="2190750"/>
            <a:ext cx="2709949" cy="3792040"/>
          </a:xfrm>
        </p:spPr>
        <p:txBody>
          <a:bodyPr/>
          <a:lstStyle/>
          <a:p>
            <a:pPr marL="0" indent="0">
              <a:spcBef>
                <a:spcPts val="0"/>
              </a:spcBef>
              <a:buNone/>
            </a:pPr>
            <a:r>
              <a:rPr lang="en-US" dirty="0" smtClean="0"/>
              <a:t>The average human attention span is </a:t>
            </a:r>
            <a:r>
              <a:rPr lang="en-US" sz="4800" b="1" dirty="0" smtClean="0">
                <a:solidFill>
                  <a:schemeClr val="accent2">
                    <a:lumMod val="75000"/>
                  </a:schemeClr>
                </a:solidFill>
              </a:rPr>
              <a:t>8.25</a:t>
            </a:r>
            <a:r>
              <a:rPr lang="en-US" dirty="0" smtClean="0"/>
              <a:t> </a:t>
            </a:r>
            <a:br>
              <a:rPr lang="en-US" dirty="0" smtClean="0"/>
            </a:br>
            <a:r>
              <a:rPr lang="en-US" dirty="0" smtClean="0"/>
              <a:t>seconds. </a:t>
            </a:r>
          </a:p>
          <a:p>
            <a:pPr marL="0" indent="0">
              <a:buNone/>
            </a:pPr>
            <a:endParaRPr lang="en-US"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6959">
            <a:off x="3885705" y="1886377"/>
            <a:ext cx="3595750" cy="4653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5705" y="1886376"/>
            <a:ext cx="3595750" cy="4653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https://scontent-lga3-1.xx.fbcdn.net/hphotos-xfp1/v/t1.0-9/11160667_10152857614038379_164655956481964611_n.jpg?oh=6b3a1c814fe60ab6fac743caf5b50178&amp;oe=5738DC1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2346">
            <a:off x="8385175" y="1916573"/>
            <a:ext cx="2978492" cy="4338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4" descr="https://scontent-lga3-1.xx.fbcdn.net/hphotos-xfp1/v/t1.0-9/11160667_10152857614038379_164655956481964611_n.jpg?oh=6b3a1c814fe60ab6fac743caf5b50178&amp;oe=5738DC1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5175" y="1886376"/>
            <a:ext cx="2978492" cy="4338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7932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Strategy </a:t>
            </a:r>
            <a:br>
              <a:rPr lang="en-US" dirty="0" smtClean="0"/>
            </a:br>
            <a:r>
              <a:rPr lang="en-US" sz="1800" dirty="0" smtClean="0"/>
              <a:t>Pointer #2: </a:t>
            </a:r>
            <a:r>
              <a:rPr lang="en-US" sz="1800" b="1" dirty="0" smtClean="0">
                <a:solidFill>
                  <a:schemeClr val="accent6">
                    <a:lumMod val="60000"/>
                    <a:lumOff val="40000"/>
                  </a:schemeClr>
                </a:solidFill>
              </a:rPr>
              <a:t>READ</a:t>
            </a:r>
            <a:r>
              <a:rPr lang="en-US" sz="1800" dirty="0" smtClean="0"/>
              <a:t> - </a:t>
            </a:r>
            <a:r>
              <a:rPr lang="en-US" sz="1800" b="1" dirty="0"/>
              <a:t>Stand out in the noise - use a great subject line. </a:t>
            </a:r>
            <a:endParaRPr lang="en-US" sz="1800" dirty="0"/>
          </a:p>
        </p:txBody>
      </p:sp>
      <p:pic>
        <p:nvPicPr>
          <p:cNvPr id="3" name="Picture 2"/>
          <p:cNvPicPr>
            <a:picLocks noChangeAspect="1"/>
          </p:cNvPicPr>
          <p:nvPr/>
        </p:nvPicPr>
        <p:blipFill>
          <a:blip r:embed="rId2"/>
          <a:stretch>
            <a:fillRect/>
          </a:stretch>
        </p:blipFill>
        <p:spPr>
          <a:xfrm>
            <a:off x="3325649" y="1573248"/>
            <a:ext cx="5165582" cy="5177309"/>
          </a:xfrm>
          <a:prstGeom prst="rect">
            <a:avLst/>
          </a:prstGeom>
        </p:spPr>
      </p:pic>
      <p:pic>
        <p:nvPicPr>
          <p:cNvPr id="4" name="Picture 3"/>
          <p:cNvPicPr>
            <a:picLocks noChangeAspect="1"/>
          </p:cNvPicPr>
          <p:nvPr/>
        </p:nvPicPr>
        <p:blipFill rotWithShape="1">
          <a:blip r:embed="rId3"/>
          <a:srcRect r="23832"/>
          <a:stretch/>
        </p:blipFill>
        <p:spPr>
          <a:xfrm>
            <a:off x="178316" y="1573248"/>
            <a:ext cx="3036310" cy="5018332"/>
          </a:xfrm>
          <a:prstGeom prst="rect">
            <a:avLst/>
          </a:prstGeom>
        </p:spPr>
      </p:pic>
      <p:pic>
        <p:nvPicPr>
          <p:cNvPr id="5" name="Picture 4"/>
          <p:cNvPicPr>
            <a:picLocks noChangeAspect="1"/>
          </p:cNvPicPr>
          <p:nvPr/>
        </p:nvPicPr>
        <p:blipFill>
          <a:blip r:embed="rId4"/>
          <a:stretch>
            <a:fillRect/>
          </a:stretch>
        </p:blipFill>
        <p:spPr>
          <a:xfrm>
            <a:off x="8602254" y="1573248"/>
            <a:ext cx="3462746" cy="5177309"/>
          </a:xfrm>
          <a:prstGeom prst="rect">
            <a:avLst/>
          </a:prstGeom>
        </p:spPr>
      </p:pic>
    </p:spTree>
    <p:extLst>
      <p:ext uri="{BB962C8B-B14F-4D97-AF65-F5344CB8AC3E}">
        <p14:creationId xmlns:p14="http://schemas.microsoft.com/office/powerpoint/2010/main" val="15928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Strategy </a:t>
            </a:r>
            <a:br>
              <a:rPr lang="en-US" dirty="0" smtClean="0"/>
            </a:br>
            <a:r>
              <a:rPr lang="en-US" sz="1800" dirty="0" smtClean="0"/>
              <a:t>Pointer #3: </a:t>
            </a:r>
            <a:r>
              <a:rPr lang="en-US" sz="1800" b="1" dirty="0">
                <a:solidFill>
                  <a:schemeClr val="accent6">
                    <a:lumMod val="60000"/>
                    <a:lumOff val="40000"/>
                  </a:schemeClr>
                </a:solidFill>
              </a:rPr>
              <a:t>READ</a:t>
            </a:r>
            <a:r>
              <a:rPr lang="en-US" sz="1800" dirty="0" smtClean="0"/>
              <a:t> – </a:t>
            </a:r>
            <a:r>
              <a:rPr lang="en-US" sz="1800" b="1" dirty="0" smtClean="0"/>
              <a:t>Be where the people are. </a:t>
            </a:r>
            <a:endParaRPr lang="en-US" sz="1800" dirty="0"/>
          </a:p>
        </p:txBody>
      </p:sp>
      <p:pic>
        <p:nvPicPr>
          <p:cNvPr id="6146" name="Picture 2" descr="https://scontent-lga3-1.xx.fbcdn.net/hphotos-xaf1/v/t1.0-9/12308823_10153301034358379_6789467317367466840_n.png?oh=0e1722bb4a82fd0f988ff39372656001&amp;oe=57447CB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909" y="1630859"/>
            <a:ext cx="5227140" cy="522714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3"/>
          <p:cNvSpPr txBox="1">
            <a:spLocks/>
          </p:cNvSpPr>
          <p:nvPr/>
        </p:nvSpPr>
        <p:spPr>
          <a:xfrm>
            <a:off x="7077398" y="3055398"/>
            <a:ext cx="4249092" cy="328765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10000"/>
              </a:lnSpc>
              <a:spcBef>
                <a:spcPts val="1500"/>
              </a:spcBef>
              <a:spcAft>
                <a:spcPts val="600"/>
              </a:spcAft>
              <a:buClr>
                <a:schemeClr val="accent3">
                  <a:lumMod val="75000"/>
                </a:schemeClr>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10000"/>
              </a:lnSpc>
              <a:spcBef>
                <a:spcPts val="300"/>
              </a:spcBef>
              <a:spcAft>
                <a:spcPts val="600"/>
              </a:spcAft>
              <a:buClr>
                <a:schemeClr val="accent3">
                  <a:lumMod val="75000"/>
                </a:schemeClr>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300"/>
              </a:spcBef>
              <a:spcAft>
                <a:spcPts val="600"/>
              </a:spcAft>
              <a:buClr>
                <a:schemeClr val="accent3">
                  <a:lumMod val="75000"/>
                </a:schemeClr>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0"/>
              </a:spcBef>
              <a:spcAft>
                <a:spcPts val="600"/>
              </a:spcAft>
              <a:buClr>
                <a:schemeClr val="accent3">
                  <a:lumMod val="75000"/>
                </a:schemeClr>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0"/>
              </a:spcBef>
              <a:spcAft>
                <a:spcPts val="600"/>
              </a:spcAft>
              <a:buClr>
                <a:schemeClr val="accent3">
                  <a:lumMod val="75000"/>
                </a:schemeClr>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457200" indent="-457200">
              <a:spcBef>
                <a:spcPts val="600"/>
              </a:spcBef>
              <a:buFont typeface="+mj-lt"/>
              <a:buAutoNum type="arabicPeriod"/>
            </a:pPr>
            <a:r>
              <a:rPr lang="en-US" dirty="0" smtClean="0"/>
              <a:t>Email</a:t>
            </a:r>
          </a:p>
          <a:p>
            <a:pPr marL="457200" indent="-457200">
              <a:spcBef>
                <a:spcPts val="600"/>
              </a:spcBef>
              <a:buFont typeface="+mj-lt"/>
              <a:buAutoNum type="arabicPeriod"/>
            </a:pPr>
            <a:r>
              <a:rPr lang="en-US" dirty="0" smtClean="0"/>
              <a:t>Facebook</a:t>
            </a:r>
          </a:p>
          <a:p>
            <a:pPr marL="457200" indent="-457200">
              <a:spcBef>
                <a:spcPts val="600"/>
              </a:spcBef>
              <a:buFont typeface="+mj-lt"/>
              <a:buAutoNum type="arabicPeriod"/>
            </a:pPr>
            <a:r>
              <a:rPr lang="en-US" dirty="0" smtClean="0"/>
              <a:t>Additional social channels</a:t>
            </a:r>
          </a:p>
          <a:p>
            <a:pPr marL="457200" indent="-457200">
              <a:spcBef>
                <a:spcPts val="600"/>
              </a:spcBef>
              <a:buFont typeface="+mj-lt"/>
              <a:buAutoNum type="arabicPeriod"/>
            </a:pPr>
            <a:r>
              <a:rPr lang="en-US" dirty="0" err="1" smtClean="0"/>
              <a:t>Whatsapp</a:t>
            </a:r>
            <a:endParaRPr lang="en-US" dirty="0" smtClean="0"/>
          </a:p>
          <a:p>
            <a:pPr marL="457200" indent="-457200">
              <a:spcBef>
                <a:spcPts val="600"/>
              </a:spcBef>
              <a:buFont typeface="+mj-lt"/>
              <a:buAutoNum type="arabicPeriod"/>
            </a:pPr>
            <a:r>
              <a:rPr lang="en-US" dirty="0" smtClean="0"/>
              <a:t>Website</a:t>
            </a:r>
          </a:p>
          <a:p>
            <a:pPr marL="457200" indent="-457200">
              <a:spcBef>
                <a:spcPts val="600"/>
              </a:spcBef>
              <a:buFont typeface="+mj-lt"/>
              <a:buAutoNum type="arabicPeriod"/>
            </a:pPr>
            <a:r>
              <a:rPr lang="en-US" dirty="0" smtClean="0"/>
              <a:t>Text</a:t>
            </a:r>
          </a:p>
          <a:p>
            <a:pPr marL="457200" indent="-457200">
              <a:spcBef>
                <a:spcPts val="600"/>
              </a:spcBef>
              <a:buFont typeface="+mj-lt"/>
              <a:buAutoNum type="arabicPeriod"/>
            </a:pPr>
            <a:r>
              <a:rPr lang="en-US" dirty="0" smtClean="0"/>
              <a:t>Phone</a:t>
            </a:r>
          </a:p>
          <a:p>
            <a:pPr marL="457200" indent="-457200">
              <a:spcBef>
                <a:spcPts val="600"/>
              </a:spcBef>
              <a:buFont typeface="+mj-lt"/>
              <a:buAutoNum type="arabicPeriod"/>
            </a:pPr>
            <a:r>
              <a:rPr lang="en-US" dirty="0" smtClean="0"/>
              <a:t>News sites</a:t>
            </a:r>
          </a:p>
          <a:p>
            <a:pPr marL="457200" indent="-457200">
              <a:spcBef>
                <a:spcPts val="600"/>
              </a:spcBef>
              <a:buFont typeface="+mj-lt"/>
              <a:buAutoNum type="arabicPeriod"/>
            </a:pPr>
            <a:r>
              <a:rPr lang="en-US" dirty="0" smtClean="0"/>
              <a:t>Videos</a:t>
            </a:r>
          </a:p>
        </p:txBody>
      </p:sp>
      <p:pic>
        <p:nvPicPr>
          <p:cNvPr id="1026" name="Picture 2" descr="https://mir-s3-cdn-cf.behance.net/project_modules/disp/cc986032469377.56853b9d00e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7398" y="1630859"/>
            <a:ext cx="2096737" cy="1289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61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500"/>
                                        <p:tgtEl>
                                          <p:spTgt spid="614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Strategy </a:t>
            </a:r>
            <a:br>
              <a:rPr lang="en-US" dirty="0" smtClean="0"/>
            </a:br>
            <a:r>
              <a:rPr lang="en-US" sz="1800" dirty="0" smtClean="0"/>
              <a:t>Pointer #4: </a:t>
            </a:r>
            <a:r>
              <a:rPr lang="en-US" sz="1800" b="1" dirty="0" smtClean="0">
                <a:solidFill>
                  <a:schemeClr val="accent6">
                    <a:lumMod val="60000"/>
                    <a:lumOff val="40000"/>
                  </a:schemeClr>
                </a:solidFill>
              </a:rPr>
              <a:t>READ</a:t>
            </a:r>
            <a:r>
              <a:rPr lang="en-US" sz="1800" dirty="0" smtClean="0"/>
              <a:t> – </a:t>
            </a:r>
            <a:r>
              <a:rPr lang="en-US" sz="1800" b="1" dirty="0" smtClean="0"/>
              <a:t>Keep it tight.  </a:t>
            </a:r>
            <a:endParaRPr lang="en-US" sz="1800" dirty="0"/>
          </a:p>
        </p:txBody>
      </p:sp>
      <p:pic>
        <p:nvPicPr>
          <p:cNvPr id="2" name="Picture 1"/>
          <p:cNvPicPr>
            <a:picLocks noChangeAspect="1"/>
          </p:cNvPicPr>
          <p:nvPr/>
        </p:nvPicPr>
        <p:blipFill>
          <a:blip r:embed="rId2"/>
          <a:stretch>
            <a:fillRect/>
          </a:stretch>
        </p:blipFill>
        <p:spPr>
          <a:xfrm>
            <a:off x="6717431" y="1586375"/>
            <a:ext cx="3851108" cy="5197430"/>
          </a:xfrm>
          <a:prstGeom prst="rect">
            <a:avLst/>
          </a:prstGeom>
        </p:spPr>
      </p:pic>
      <p:pic>
        <p:nvPicPr>
          <p:cNvPr id="6" name="Picture 5"/>
          <p:cNvPicPr>
            <a:picLocks noChangeAspect="1"/>
          </p:cNvPicPr>
          <p:nvPr/>
        </p:nvPicPr>
        <p:blipFill>
          <a:blip r:embed="rId3"/>
          <a:stretch>
            <a:fillRect/>
          </a:stretch>
        </p:blipFill>
        <p:spPr>
          <a:xfrm>
            <a:off x="500513" y="1683128"/>
            <a:ext cx="6083166" cy="4269756"/>
          </a:xfrm>
          <a:prstGeom prst="rect">
            <a:avLst/>
          </a:prstGeom>
        </p:spPr>
      </p:pic>
      <p:sp>
        <p:nvSpPr>
          <p:cNvPr id="3" name="TextBox 2"/>
          <p:cNvSpPr txBox="1"/>
          <p:nvPr/>
        </p:nvSpPr>
        <p:spPr>
          <a:xfrm>
            <a:off x="500513" y="6038609"/>
            <a:ext cx="6083166" cy="461665"/>
          </a:xfrm>
          <a:prstGeom prst="rect">
            <a:avLst/>
          </a:prstGeom>
          <a:noFill/>
        </p:spPr>
        <p:txBody>
          <a:bodyPr wrap="square" rtlCol="0">
            <a:spAutoFit/>
          </a:bodyPr>
          <a:lstStyle/>
          <a:p>
            <a:r>
              <a:rPr lang="en-US" sz="1200" i="1" dirty="0" smtClean="0"/>
              <a:t>We are once again offering reserved seating for the choicest seats in the hall at this year’s original production!  $50 VIP reserved seat &amp; admission, includes a $35 auction ticket. </a:t>
            </a:r>
            <a:endParaRPr lang="en-US" sz="1200" i="1" dirty="0"/>
          </a:p>
        </p:txBody>
      </p:sp>
    </p:spTree>
    <p:extLst>
      <p:ext uri="{BB962C8B-B14F-4D97-AF65-F5344CB8AC3E}">
        <p14:creationId xmlns:p14="http://schemas.microsoft.com/office/powerpoint/2010/main" val="206850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Strategy </a:t>
            </a:r>
            <a:br>
              <a:rPr lang="en-US" dirty="0" smtClean="0"/>
            </a:br>
            <a:r>
              <a:rPr lang="en-US" sz="1800" dirty="0" smtClean="0"/>
              <a:t>Pointer #5: </a:t>
            </a:r>
            <a:r>
              <a:rPr lang="en-US" sz="1800" b="1" dirty="0" smtClean="0">
                <a:solidFill>
                  <a:schemeClr val="accent6">
                    <a:lumMod val="60000"/>
                    <a:lumOff val="40000"/>
                  </a:schemeClr>
                </a:solidFill>
              </a:rPr>
              <a:t>Retain </a:t>
            </a:r>
            <a:r>
              <a:rPr lang="en-US" sz="1800" dirty="0" smtClean="0"/>
              <a:t>- Element of Surprise</a:t>
            </a:r>
            <a:endParaRPr lang="en-US" sz="1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3006" y="1576607"/>
            <a:ext cx="3984385" cy="5156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584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Education 16x9">
  <a:themeElements>
    <a:clrScheme name="Click Colors">
      <a:dk1>
        <a:srgbClr val="3C4743"/>
      </a:dk1>
      <a:lt1>
        <a:srgbClr val="F2F2F2"/>
      </a:lt1>
      <a:dk2>
        <a:srgbClr val="000000"/>
      </a:dk2>
      <a:lt2>
        <a:srgbClr val="FFFFFF"/>
      </a:lt2>
      <a:accent1>
        <a:srgbClr val="EDCF37"/>
      </a:accent1>
      <a:accent2>
        <a:srgbClr val="289B91"/>
      </a:accent2>
      <a:accent3>
        <a:srgbClr val="058C82"/>
      </a:accent3>
      <a:accent4>
        <a:srgbClr val="7F7F7F"/>
      </a:accent4>
      <a:accent5>
        <a:srgbClr val="BFBFBF"/>
      </a:accent5>
      <a:accent6>
        <a:srgbClr val="E1BE14"/>
      </a:accent6>
      <a:hlink>
        <a:srgbClr val="058C82"/>
      </a:hlink>
      <a:folHlink>
        <a:srgbClr val="12B29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_16x9.potx" id="{AA5F22BC-61EA-4F01-AB22-75117871E196}" vid="{BD0EB374-1DDC-4F15-88A9-D386288C58A6}"/>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46F0C7C-95CD-4157-B59F-1693F8160B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Educational subjects presentation, chalkboard illustrations design (widescreen)</Template>
  <TotalTime>0</TotalTime>
  <Words>1521</Words>
  <Application>Microsoft Office PowerPoint</Application>
  <PresentationFormat>Widescreen</PresentationFormat>
  <Paragraphs>244</Paragraphs>
  <Slides>45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Wingdings</vt:lpstr>
      <vt:lpstr>Education 16x9</vt:lpstr>
      <vt:lpstr>Event Marketing on a Shoestring</vt:lpstr>
      <vt:lpstr>OVERVIEW</vt:lpstr>
      <vt:lpstr>STRATEGY</vt:lpstr>
      <vt:lpstr>Strategy  What’s involved in an effective campaign?</vt:lpstr>
      <vt:lpstr>Strategy  Pointer #1: READ - You only have 8.25 seconds to make a first impression. </vt:lpstr>
      <vt:lpstr>Strategy  Pointer #2: READ - Stand out in the noise - use a great subject line. </vt:lpstr>
      <vt:lpstr>Strategy  Pointer #3: READ – Be where the people are. </vt:lpstr>
      <vt:lpstr>Strategy  Pointer #4: READ – Keep it tight.  </vt:lpstr>
      <vt:lpstr>Strategy  Pointer #5: Retain - Element of Surprise</vt:lpstr>
      <vt:lpstr>Strategy  Pointer #5: Retain - Element of Surprise / Reverse the Expected</vt:lpstr>
      <vt:lpstr>Strategy  Pointer #6: Retain- Be a purple cow (Seth Godin)</vt:lpstr>
      <vt:lpstr>Strategy  Pointer #7: Retain- Speak the language of the people</vt:lpstr>
      <vt:lpstr>Strategy  Pointer #8: Respond - Sense of Urgency</vt:lpstr>
      <vt:lpstr>Strategy  Pointer #9: Respond – Special Deal</vt:lpstr>
      <vt:lpstr>Strategy  Pointer #10: Respond - Provide Value</vt:lpstr>
      <vt:lpstr>Strategy  Exercise: High Holidays Marketing</vt:lpstr>
      <vt:lpstr>SYSTEMS Pre-Execution</vt:lpstr>
      <vt:lpstr>SYSTEMS [1] Website</vt:lpstr>
      <vt:lpstr>SYSTEMS [2] Email Marketing</vt:lpstr>
      <vt:lpstr>SYSTEMS [3] Facebook Page</vt:lpstr>
      <vt:lpstr>SYSTEMS [3] Facebook Page</vt:lpstr>
      <vt:lpstr>PART 3 EXECUTION</vt:lpstr>
      <vt:lpstr>Execution Events on your Website</vt:lpstr>
      <vt:lpstr>Execution Events on your Website</vt:lpstr>
      <vt:lpstr>Execution Events on your Website</vt:lpstr>
      <vt:lpstr>Execution EMAIL MARKETING</vt:lpstr>
      <vt:lpstr>Execution EMAIL MARKETING</vt:lpstr>
      <vt:lpstr>Execution EMAIL MARKETING</vt:lpstr>
      <vt:lpstr>Execution EMAIL MARKETING</vt:lpstr>
      <vt:lpstr>Execution EMAIL MARKETING</vt:lpstr>
      <vt:lpstr>Execution EMAIL MARKETING</vt:lpstr>
      <vt:lpstr>Execution EMAIL MARKETING</vt:lpstr>
      <vt:lpstr>Execution EMAIL MARKETING</vt:lpstr>
      <vt:lpstr>Execution EMAIL MARKETING</vt:lpstr>
      <vt:lpstr>Execution EMAIL MARKETING</vt:lpstr>
      <vt:lpstr>Execution SOCIAL MEDIA: FACEBOOK</vt:lpstr>
      <vt:lpstr>Execution SOCIAL MEDIA: FACEBOOK</vt:lpstr>
      <vt:lpstr>Execution SOCIAL MEDIA: FACEBOOK</vt:lpstr>
      <vt:lpstr>Execution SOCIAL MEDIA: FACEBOOK</vt:lpstr>
      <vt:lpstr>Execution SOCIAL MEDIA: FACEBOOK</vt:lpstr>
      <vt:lpstr>Execution SOCIAL MEDIA: FACEBOOK</vt:lpstr>
      <vt:lpstr>Execution SOCIAL MEDIA: FACEBOOK</vt:lpstr>
      <vt:lpstr>Execution SOCIAL MEDIA: FACEBOOK</vt:lpstr>
      <vt:lpstr>Execution SOCIAL MEDIA: FACEBOOK</vt:lpstr>
      <vt:lpstr>Got Questions? Reach out via email:</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2016-01-21T06:30:49Z</dcterms:created>
  <dcterms:modified xsi:type="dcterms:W3CDTF">2016-08-24T00:59:47Z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TC034629029991</vt:lpwstr>
  </property>
</Properties>
</file>